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51"/>
  </p:notesMasterIdLst>
  <p:sldIdLst>
    <p:sldId id="406" r:id="rId2"/>
    <p:sldId id="407" r:id="rId3"/>
    <p:sldId id="401" r:id="rId4"/>
    <p:sldId id="363" r:id="rId5"/>
    <p:sldId id="410" r:id="rId6"/>
    <p:sldId id="374" r:id="rId7"/>
    <p:sldId id="411" r:id="rId8"/>
    <p:sldId id="412" r:id="rId9"/>
    <p:sldId id="413" r:id="rId10"/>
    <p:sldId id="414" r:id="rId11"/>
    <p:sldId id="415" r:id="rId12"/>
    <p:sldId id="416" r:id="rId13"/>
    <p:sldId id="417" r:id="rId14"/>
    <p:sldId id="418" r:id="rId15"/>
    <p:sldId id="419" r:id="rId16"/>
    <p:sldId id="420" r:id="rId17"/>
    <p:sldId id="421" r:id="rId18"/>
    <p:sldId id="422" r:id="rId19"/>
    <p:sldId id="365" r:id="rId20"/>
    <p:sldId id="378" r:id="rId21"/>
    <p:sldId id="392" r:id="rId22"/>
    <p:sldId id="393" r:id="rId23"/>
    <p:sldId id="375" r:id="rId24"/>
    <p:sldId id="395" r:id="rId25"/>
    <p:sldId id="376" r:id="rId26"/>
    <p:sldId id="396" r:id="rId27"/>
    <p:sldId id="377" r:id="rId28"/>
    <p:sldId id="408" r:id="rId29"/>
    <p:sldId id="367" r:id="rId30"/>
    <p:sldId id="423" r:id="rId31"/>
    <p:sldId id="369" r:id="rId32"/>
    <p:sldId id="370" r:id="rId33"/>
    <p:sldId id="379" r:id="rId34"/>
    <p:sldId id="380" r:id="rId35"/>
    <p:sldId id="397" r:id="rId36"/>
    <p:sldId id="371" r:id="rId37"/>
    <p:sldId id="372" r:id="rId38"/>
    <p:sldId id="398" r:id="rId39"/>
    <p:sldId id="381" r:id="rId40"/>
    <p:sldId id="382" r:id="rId41"/>
    <p:sldId id="399" r:id="rId42"/>
    <p:sldId id="373" r:id="rId43"/>
    <p:sldId id="409" r:id="rId44"/>
    <p:sldId id="383" r:id="rId45"/>
    <p:sldId id="384" r:id="rId46"/>
    <p:sldId id="400" r:id="rId47"/>
    <p:sldId id="385" r:id="rId48"/>
    <p:sldId id="386" r:id="rId49"/>
    <p:sldId id="405" r:id="rId5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27E"/>
    <a:srgbClr val="FFC07E"/>
    <a:srgbClr val="FFB56C"/>
    <a:srgbClr val="FFAF60"/>
    <a:srgbClr val="FFAC1B"/>
    <a:srgbClr val="FFCC33"/>
    <a:srgbClr val="0000FF"/>
    <a:srgbClr val="3333FF"/>
    <a:srgbClr val="000000"/>
    <a:srgbClr val="8C6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3" autoAdjust="0"/>
    <p:restoredTop sz="91440" autoAdjust="0"/>
  </p:normalViewPr>
  <p:slideViewPr>
    <p:cSldViewPr>
      <p:cViewPr varScale="1">
        <p:scale>
          <a:sx n="80" d="100"/>
          <a:sy n="80" d="100"/>
        </p:scale>
        <p:origin x="171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0"/>
    </p:cViewPr>
  </p:sorterViewPr>
  <p:notesViewPr>
    <p:cSldViewPr>
      <p:cViewPr varScale="1">
        <p:scale>
          <a:sx n="119" d="100"/>
          <a:sy n="119" d="100"/>
        </p:scale>
        <p:origin x="-21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11971-5984-FB4D-808C-C913769AB92D}" type="doc">
      <dgm:prSet loTypeId="urn:microsoft.com/office/officeart/2005/8/layout/arrow4" loCatId="relationship" qsTypeId="urn:microsoft.com/office/officeart/2005/8/quickstyle/3D1" qsCatId="3D" csTypeId="urn:microsoft.com/office/officeart/2005/8/colors/accent1_2" csCatId="accent1" phldr="1"/>
      <dgm:spPr/>
      <dgm:t>
        <a:bodyPr/>
        <a:lstStyle/>
        <a:p>
          <a:endParaRPr lang="en-US"/>
        </a:p>
      </dgm:t>
    </dgm:pt>
    <dgm:pt modelId="{D6E55461-A1ED-1549-B148-C16F35E977F6}">
      <dgm:prSet custT="1"/>
      <dgm:spPr/>
      <dgm:t>
        <a:bodyPr/>
        <a:lstStyle/>
        <a:p>
          <a:pPr marL="342900" indent="-342900" algn="l" defTabSz="914400" rtl="0" eaLnBrk="1" latinLnBrk="0" hangingPunct="1">
            <a:lnSpc>
              <a:spcPct val="90000"/>
            </a:lnSpc>
            <a:spcBef>
              <a:spcPts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Until recently was the most widely used encryption scheme</a:t>
          </a:r>
          <a:endParaRPr lang="en-US" sz="2000" b="0" kern="1200" dirty="0">
            <a:latin typeface="+mj-lt"/>
            <a:ea typeface="+mn-ea"/>
            <a:cs typeface="+mn-cs"/>
          </a:endParaRPr>
        </a:p>
      </dgm:t>
    </dgm:pt>
    <dgm:pt modelId="{3594470A-1D33-E74F-9216-4EDA6336884E}" type="parTrans" cxnId="{CF3D2E1B-4F8E-754E-B3C4-534E14228DB4}">
      <dgm:prSet/>
      <dgm:spPr/>
      <dgm:t>
        <a:bodyPr/>
        <a:lstStyle/>
        <a:p>
          <a:endParaRPr lang="en-US"/>
        </a:p>
      </dgm:t>
    </dgm:pt>
    <dgm:pt modelId="{E72AB9F9-649C-1644-A69B-40B54E82EF5D}" type="sibTrans" cxnId="{CF3D2E1B-4F8E-754E-B3C4-534E14228DB4}">
      <dgm:prSet/>
      <dgm:spPr/>
      <dgm:t>
        <a:bodyPr/>
        <a:lstStyle/>
        <a:p>
          <a:endParaRPr lang="en-US"/>
        </a:p>
      </dgm:t>
    </dgm:pt>
    <dgm:pt modelId="{EE54917A-84FF-094A-97BB-5BC51B0632A0}">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Referred to as the Data Encryption   	Algorithm (DEA)</a:t>
          </a:r>
        </a:p>
      </dgm:t>
    </dgm:pt>
    <dgm:pt modelId="{16695056-8FE5-0540-A855-529CD273FF66}" type="parTrans" cxnId="{51F1A3E1-EB9B-3D44-8CD4-944F1DCC818E}">
      <dgm:prSet/>
      <dgm:spPr/>
      <dgm:t>
        <a:bodyPr/>
        <a:lstStyle/>
        <a:p>
          <a:endParaRPr lang="en-US"/>
        </a:p>
      </dgm:t>
    </dgm:pt>
    <dgm:pt modelId="{819F5C3F-21DB-0B49-8CF4-0B170152BAF5}" type="sibTrans" cxnId="{51F1A3E1-EB9B-3D44-8CD4-944F1DCC818E}">
      <dgm:prSet/>
      <dgm:spPr/>
      <dgm:t>
        <a:bodyPr/>
        <a:lstStyle/>
        <a:p>
          <a:endParaRPr lang="en-US"/>
        </a:p>
      </dgm:t>
    </dgm:pt>
    <dgm:pt modelId="{97C0C7C4-120E-334E-AC61-7BE0E7017C6C}">
      <dgm:prSet custT="1"/>
      <dgm:spPr/>
      <dgm:t>
        <a:bodyPr/>
        <a:lstStyle/>
        <a:p>
          <a:pPr algn="l" defTabSz="889000" rtl="0">
            <a:lnSpc>
              <a:spcPct val="90000"/>
            </a:lnSpc>
            <a:spcBef>
              <a:spcPct val="0"/>
            </a:spcBef>
            <a:spcAft>
              <a:spcPct val="35000"/>
            </a:spcAft>
          </a:pPr>
          <a:r>
            <a:rPr lang="en-US" sz="2000" b="0" kern="1200" dirty="0" smtClean="0">
              <a:latin typeface="+mj-lt"/>
              <a:ea typeface="+mn-ea"/>
              <a:cs typeface="+mn-cs"/>
            </a:rPr>
            <a:t> Strength concerns:</a:t>
          </a:r>
        </a:p>
      </dgm:t>
    </dgm:pt>
    <dgm:pt modelId="{BA3C18A4-01CF-B345-ABBD-0BF3ED634274}" type="parTrans" cxnId="{04BB826F-8042-0F4B-BD8B-78FA5714BDCF}">
      <dgm:prSet/>
      <dgm:spPr/>
      <dgm:t>
        <a:bodyPr/>
        <a:lstStyle/>
        <a:p>
          <a:endParaRPr lang="en-US"/>
        </a:p>
      </dgm:t>
    </dgm:pt>
    <dgm:pt modelId="{C11F33E5-9CF6-7E4A-AC98-740659F3377A}" type="sibTrans" cxnId="{04BB826F-8042-0F4B-BD8B-78FA5714BDCF}">
      <dgm:prSet/>
      <dgm:spPr/>
      <dgm:t>
        <a:bodyPr/>
        <a:lstStyle/>
        <a:p>
          <a:endParaRPr lang="en-US"/>
        </a:p>
      </dgm:t>
    </dgm:pt>
    <dgm:pt modelId="{6A65FA09-3785-C549-A972-52AFA8EC8FE5}">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Concerns about the algorithm itself</a:t>
          </a:r>
        </a:p>
      </dgm:t>
    </dgm:pt>
    <dgm:pt modelId="{705C5FAD-47F3-3B44-AD19-A145162B51A8}" type="parTrans" cxnId="{BA35C84E-EA29-F245-917C-9B38AEE43A47}">
      <dgm:prSet/>
      <dgm:spPr/>
      <dgm:t>
        <a:bodyPr/>
        <a:lstStyle/>
        <a:p>
          <a:endParaRPr lang="en-US"/>
        </a:p>
      </dgm:t>
    </dgm:pt>
    <dgm:pt modelId="{D854DF7A-194F-3847-9A9E-B8E00EBC41A3}" type="sibTrans" cxnId="{BA35C84E-EA29-F245-917C-9B38AEE43A47}">
      <dgm:prSet/>
      <dgm:spPr/>
      <dgm:t>
        <a:bodyPr/>
        <a:lstStyle/>
        <a:p>
          <a:endParaRPr lang="en-US"/>
        </a:p>
      </dgm:t>
    </dgm:pt>
    <dgm:pt modelId="{32AC1309-E4BD-A54C-890E-3C98188E51CC}">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Uses 64 bit plaintext block and 56 bit key to 	produce a 64 bit </a:t>
          </a:r>
          <a:r>
            <a:rPr lang="en-US" sz="1600" b="0" kern="1200" dirty="0" err="1" smtClean="0">
              <a:effectLst>
                <a:outerShdw blurRad="38100" dist="38100" dir="2700000" algn="tl">
                  <a:srgbClr val="000000">
                    <a:alpha val="43137"/>
                  </a:srgbClr>
                </a:outerShdw>
              </a:effectLst>
              <a:latin typeface="+mj-lt"/>
            </a:rPr>
            <a:t>ciphertext</a:t>
          </a:r>
          <a:r>
            <a:rPr lang="en-US" sz="1600" b="0" kern="1200" dirty="0" smtClean="0">
              <a:effectLst>
                <a:outerShdw blurRad="38100" dist="38100" dir="2700000" algn="tl">
                  <a:srgbClr val="000000">
                    <a:alpha val="43137"/>
                  </a:srgbClr>
                </a:outerShdw>
              </a:effectLst>
              <a:latin typeface="+mj-lt"/>
            </a:rPr>
            <a:t> block</a:t>
          </a:r>
        </a:p>
      </dgm:t>
    </dgm:pt>
    <dgm:pt modelId="{E2807ECE-9761-244E-BC26-7DFB3E6F2F19}" type="sibTrans" cxnId="{64671C1D-11F9-6340-A5AA-4C7862492E76}">
      <dgm:prSet/>
      <dgm:spPr/>
      <dgm:t>
        <a:bodyPr/>
        <a:lstStyle/>
        <a:p>
          <a:endParaRPr lang="en-US"/>
        </a:p>
      </dgm:t>
    </dgm:pt>
    <dgm:pt modelId="{FBC38945-A8EC-8547-B11D-830C8CD9F38B}" type="parTrans" cxnId="{64671C1D-11F9-6340-A5AA-4C7862492E76}">
      <dgm:prSet/>
      <dgm:spPr/>
      <dgm:t>
        <a:bodyPr/>
        <a:lstStyle/>
        <a:p>
          <a:endParaRPr lang="en-US"/>
        </a:p>
      </dgm:t>
    </dgm:pt>
    <dgm:pt modelId="{B3DF7A20-9B6A-4B4E-94A9-BEC16C6EC02C}">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FIPS PUB 46</a:t>
          </a:r>
        </a:p>
      </dgm:t>
    </dgm:pt>
    <dgm:pt modelId="{06C4AF35-5376-C341-9C9A-6A5A21668AE6}" type="sibTrans" cxnId="{6C121ADE-A8D6-EE43-A9D0-A00B0EE7048D}">
      <dgm:prSet/>
      <dgm:spPr/>
      <dgm:t>
        <a:bodyPr/>
        <a:lstStyle/>
        <a:p>
          <a:endParaRPr lang="en-US"/>
        </a:p>
      </dgm:t>
    </dgm:pt>
    <dgm:pt modelId="{5F58495F-BC89-884F-A9F4-BD95ADB806E3}" type="parTrans" cxnId="{6C121ADE-A8D6-EE43-A9D0-A00B0EE7048D}">
      <dgm:prSet/>
      <dgm:spPr/>
      <dgm:t>
        <a:bodyPr/>
        <a:lstStyle/>
        <a:p>
          <a:endParaRPr lang="en-US"/>
        </a:p>
      </dgm:t>
    </dgm:pt>
    <dgm:pt modelId="{0887A2BB-7939-F94A-B168-33A9D3F4EF0F}">
      <dgm:prSet custT="1"/>
      <dgm:spPr/>
      <dgm:t>
        <a:bodyPr/>
        <a:lstStyle/>
        <a:p>
          <a:pPr marL="463550" indent="-68263" algn="l" defTabSz="800100" rtl="0">
            <a:lnSpc>
              <a:spcPct val="90000"/>
            </a:lnSpc>
            <a:spcBef>
              <a:spcPct val="0"/>
            </a:spcBef>
            <a:spcAft>
              <a:spcPts val="1032"/>
            </a:spcAft>
            <a:buNone/>
          </a:pPr>
          <a:r>
            <a:rPr lang="en-US" sz="1600" b="0" kern="1200" dirty="0" smtClean="0">
              <a:effectLst>
                <a:outerShdw blurRad="38100" dist="38100" dir="2700000" algn="tl">
                  <a:srgbClr val="000000">
                    <a:alpha val="43137"/>
                  </a:srgbClr>
                </a:outerShdw>
              </a:effectLst>
              <a:latin typeface="+mj-lt"/>
            </a:rPr>
            <a:t> 	Concerns about the use of a 56-bit key</a:t>
          </a:r>
        </a:p>
      </dgm:t>
    </dgm:pt>
    <dgm:pt modelId="{339B30BD-EB87-2D4E-ACF7-3D2D84F4BB6D}" type="parTrans" cxnId="{02EF2E37-144A-194F-872D-4886FE633FF7}">
      <dgm:prSet/>
      <dgm:spPr/>
      <dgm:t>
        <a:bodyPr/>
        <a:lstStyle/>
        <a:p>
          <a:endParaRPr lang="en-US"/>
        </a:p>
      </dgm:t>
    </dgm:pt>
    <dgm:pt modelId="{6AFFED07-AB1C-5845-9B0C-22EB2AA1DCFA}" type="sibTrans" cxnId="{02EF2E37-144A-194F-872D-4886FE633FF7}">
      <dgm:prSet/>
      <dgm:spPr/>
      <dgm:t>
        <a:bodyPr/>
        <a:lstStyle/>
        <a:p>
          <a:endParaRPr lang="en-US"/>
        </a:p>
      </dgm:t>
    </dgm:pt>
    <dgm:pt modelId="{A885C472-3C25-DE40-B000-A986FB62DE3E}">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The speed of commercial off-the-shelf processors makes this key length woefully inadequate</a:t>
          </a:r>
        </a:p>
      </dgm:t>
    </dgm:pt>
    <dgm:pt modelId="{CC8D4FB7-B906-844A-AEF9-55B3A42AFA75}" type="sibTrans" cxnId="{9110B17E-2226-AA4A-9BC6-C415E63FE817}">
      <dgm:prSet/>
      <dgm:spPr/>
      <dgm:t>
        <a:bodyPr/>
        <a:lstStyle/>
        <a:p>
          <a:endParaRPr lang="en-US"/>
        </a:p>
      </dgm:t>
    </dgm:pt>
    <dgm:pt modelId="{0E952E80-220C-7E46-874A-09802F2CA599}" type="parTrans" cxnId="{9110B17E-2226-AA4A-9BC6-C415E63FE817}">
      <dgm:prSet/>
      <dgm:spPr/>
      <dgm:t>
        <a:bodyPr/>
        <a:lstStyle/>
        <a:p>
          <a:endParaRPr lang="en-US"/>
        </a:p>
      </dgm:t>
    </dgm:pt>
    <dgm:pt modelId="{9C52FC72-C9CB-444F-A9D2-EFC6E9DBF659}">
      <dgm:prSet custT="1"/>
      <dgm:spPr/>
      <dgm:t>
        <a:bodyPr/>
        <a:lstStyle/>
        <a:p>
          <a:pPr marL="806450" indent="-120650" algn="l" defTabSz="622300" rtl="0">
            <a:lnSpc>
              <a:spcPct val="90000"/>
            </a:lnSpc>
            <a:spcBef>
              <a:spcPct val="0"/>
            </a:spcBef>
            <a:spcAft>
              <a:spcPts val="888"/>
            </a:spcAft>
            <a:buNone/>
          </a:pPr>
          <a:r>
            <a:rPr lang="en-US" sz="1400" b="0" kern="1200" dirty="0" smtClean="0">
              <a:effectLst>
                <a:outerShdw blurRad="38100" dist="38100" dir="2700000" algn="tl">
                  <a:srgbClr val="000000">
                    <a:alpha val="43137"/>
                  </a:srgbClr>
                </a:outerShdw>
              </a:effectLst>
              <a:latin typeface="+mj-lt"/>
            </a:rPr>
            <a:t>DES is the most studied encryption 		       algorithm in existence</a:t>
          </a:r>
        </a:p>
      </dgm:t>
    </dgm:pt>
    <dgm:pt modelId="{E723F59E-DADC-1B40-B9E2-7BC2D10E8E4B}" type="parTrans" cxnId="{7DB6974D-2CE6-604B-8DB3-1885A8CC7CB5}">
      <dgm:prSet/>
      <dgm:spPr/>
      <dgm:t>
        <a:bodyPr/>
        <a:lstStyle/>
        <a:p>
          <a:endParaRPr lang="en-US"/>
        </a:p>
      </dgm:t>
    </dgm:pt>
    <dgm:pt modelId="{FD503CF5-1C29-9440-A38F-28F2C8BF5209}" type="sibTrans" cxnId="{7DB6974D-2CE6-604B-8DB3-1885A8CC7CB5}">
      <dgm:prSet/>
      <dgm:spPr/>
      <dgm:t>
        <a:bodyPr/>
        <a:lstStyle/>
        <a:p>
          <a:endParaRPr lang="en-US"/>
        </a:p>
      </dgm:t>
    </dgm:pt>
    <dgm:pt modelId="{28CF0727-D620-3446-A0BB-234F3056F8D9}" type="pres">
      <dgm:prSet presAssocID="{74E11971-5984-FB4D-808C-C913769AB92D}" presName="compositeShape" presStyleCnt="0">
        <dgm:presLayoutVars>
          <dgm:chMax val="2"/>
          <dgm:dir/>
          <dgm:resizeHandles val="exact"/>
        </dgm:presLayoutVars>
      </dgm:prSet>
      <dgm:spPr/>
      <dgm:t>
        <a:bodyPr/>
        <a:lstStyle/>
        <a:p>
          <a:endParaRPr lang="en-US"/>
        </a:p>
      </dgm:t>
    </dgm:pt>
    <dgm:pt modelId="{BFE2DD38-065C-4B4B-9D04-50857136CFF3}" type="pres">
      <dgm:prSet presAssocID="{D6E55461-A1ED-1549-B148-C16F35E977F6}" presName="upArrow" presStyleLbl="node1" presStyleIdx="0" presStyleCnt="2" custScaleX="66320" custScaleY="78371" custLinFactNeighborX="8566" custLinFactNeighborY="-1757"/>
      <dgm:spPr/>
      <dgm:t>
        <a:bodyPr/>
        <a:lstStyle/>
        <a:p>
          <a:endParaRPr lang="en-US"/>
        </a:p>
      </dgm:t>
    </dgm:pt>
    <dgm:pt modelId="{48FAAA8E-A08D-6146-8B57-457EADABE666}" type="pres">
      <dgm:prSet presAssocID="{D6E55461-A1ED-1549-B148-C16F35E977F6}" presName="upArrowText" presStyleLbl="revTx" presStyleIdx="0" presStyleCnt="2" custScaleX="114506" custScaleY="115054" custLinFactNeighborX="9892" custLinFactNeighborY="403">
        <dgm:presLayoutVars>
          <dgm:chMax val="0"/>
          <dgm:bulletEnabled val="1"/>
        </dgm:presLayoutVars>
      </dgm:prSet>
      <dgm:spPr/>
      <dgm:t>
        <a:bodyPr/>
        <a:lstStyle/>
        <a:p>
          <a:endParaRPr lang="en-US"/>
        </a:p>
      </dgm:t>
    </dgm:pt>
    <dgm:pt modelId="{C528ED87-2622-5445-A524-3B42DFF6F4F9}" type="pres">
      <dgm:prSet presAssocID="{97C0C7C4-120E-334E-AC61-7BE0E7017C6C}" presName="downArrow" presStyleLbl="node1" presStyleIdx="1" presStyleCnt="2" custScaleX="67694" custScaleY="73408" custLinFactNeighborX="-21118" custLinFactNeighborY="-8743"/>
      <dgm:spPr/>
      <dgm:t>
        <a:bodyPr/>
        <a:lstStyle/>
        <a:p>
          <a:endParaRPr lang="en-US"/>
        </a:p>
      </dgm:t>
    </dgm:pt>
    <dgm:pt modelId="{8F451FD7-07C1-D24E-88AE-8EE98D36D6A8}" type="pres">
      <dgm:prSet presAssocID="{97C0C7C4-120E-334E-AC61-7BE0E7017C6C}" presName="downArrowText" presStyleLbl="revTx" presStyleIdx="1" presStyleCnt="2" custScaleX="109102" custLinFactNeighborX="139" custLinFactNeighborY="-5062">
        <dgm:presLayoutVars>
          <dgm:chMax val="0"/>
          <dgm:bulletEnabled val="1"/>
        </dgm:presLayoutVars>
      </dgm:prSet>
      <dgm:spPr/>
      <dgm:t>
        <a:bodyPr/>
        <a:lstStyle/>
        <a:p>
          <a:endParaRPr lang="en-US"/>
        </a:p>
      </dgm:t>
    </dgm:pt>
  </dgm:ptLst>
  <dgm:cxnLst>
    <dgm:cxn modelId="{51F1A3E1-EB9B-3D44-8CD4-944F1DCC818E}" srcId="{D6E55461-A1ED-1549-B148-C16F35E977F6}" destId="{EE54917A-84FF-094A-97BB-5BC51B0632A0}" srcOrd="1" destOrd="0" parTransId="{16695056-8FE5-0540-A855-529CD273FF66}" sibTransId="{819F5C3F-21DB-0B49-8CF4-0B170152BAF5}"/>
    <dgm:cxn modelId="{02EF2E37-144A-194F-872D-4886FE633FF7}" srcId="{97C0C7C4-120E-334E-AC61-7BE0E7017C6C}" destId="{0887A2BB-7939-F94A-B168-33A9D3F4EF0F}" srcOrd="1" destOrd="0" parTransId="{339B30BD-EB87-2D4E-ACF7-3D2D84F4BB6D}" sibTransId="{6AFFED07-AB1C-5845-9B0C-22EB2AA1DCFA}"/>
    <dgm:cxn modelId="{D366A975-CD76-3249-BCAF-7C43B8984AAC}" type="presOf" srcId="{6A65FA09-3785-C549-A972-52AFA8EC8FE5}" destId="{8F451FD7-07C1-D24E-88AE-8EE98D36D6A8}" srcOrd="0" destOrd="1" presId="urn:microsoft.com/office/officeart/2005/8/layout/arrow4"/>
    <dgm:cxn modelId="{F9918BE9-5ABF-1A42-91B4-D304AF638E23}" type="presOf" srcId="{0887A2BB-7939-F94A-B168-33A9D3F4EF0F}" destId="{8F451FD7-07C1-D24E-88AE-8EE98D36D6A8}" srcOrd="0" destOrd="3" presId="urn:microsoft.com/office/officeart/2005/8/layout/arrow4"/>
    <dgm:cxn modelId="{04BB826F-8042-0F4B-BD8B-78FA5714BDCF}" srcId="{74E11971-5984-FB4D-808C-C913769AB92D}" destId="{97C0C7C4-120E-334E-AC61-7BE0E7017C6C}" srcOrd="1" destOrd="0" parTransId="{BA3C18A4-01CF-B345-ABBD-0BF3ED634274}" sibTransId="{C11F33E5-9CF6-7E4A-AC98-740659F3377A}"/>
    <dgm:cxn modelId="{6DC3F5A0-900A-AB4E-AA8A-A390B3267811}" type="presOf" srcId="{EE54917A-84FF-094A-97BB-5BC51B0632A0}" destId="{48FAAA8E-A08D-6146-8B57-457EADABE666}" srcOrd="0" destOrd="2" presId="urn:microsoft.com/office/officeart/2005/8/layout/arrow4"/>
    <dgm:cxn modelId="{CA85B9D8-B7CD-3947-811E-B8C8128B2DF8}" type="presOf" srcId="{74E11971-5984-FB4D-808C-C913769AB92D}" destId="{28CF0727-D620-3446-A0BB-234F3056F8D9}" srcOrd="0" destOrd="0" presId="urn:microsoft.com/office/officeart/2005/8/layout/arrow4"/>
    <dgm:cxn modelId="{9110B17E-2226-AA4A-9BC6-C415E63FE817}" srcId="{97C0C7C4-120E-334E-AC61-7BE0E7017C6C}" destId="{A885C472-3C25-DE40-B000-A986FB62DE3E}" srcOrd="2" destOrd="0" parTransId="{0E952E80-220C-7E46-874A-09802F2CA599}" sibTransId="{CC8D4FB7-B906-844A-AEF9-55B3A42AFA75}"/>
    <dgm:cxn modelId="{170E52DB-788E-964A-BE4B-36C85C144E7B}" type="presOf" srcId="{9C52FC72-C9CB-444F-A9D2-EFC6E9DBF659}" destId="{8F451FD7-07C1-D24E-88AE-8EE98D36D6A8}" srcOrd="0" destOrd="2" presId="urn:microsoft.com/office/officeart/2005/8/layout/arrow4"/>
    <dgm:cxn modelId="{64671C1D-11F9-6340-A5AA-4C7862492E76}" srcId="{D6E55461-A1ED-1549-B148-C16F35E977F6}" destId="{32AC1309-E4BD-A54C-890E-3C98188E51CC}" srcOrd="2" destOrd="0" parTransId="{FBC38945-A8EC-8547-B11D-830C8CD9F38B}" sibTransId="{E2807ECE-9761-244E-BC26-7DFB3E6F2F19}"/>
    <dgm:cxn modelId="{952E6BA5-E8D5-4B4F-8C95-8FCD6C602C5A}" type="presOf" srcId="{D6E55461-A1ED-1549-B148-C16F35E977F6}" destId="{48FAAA8E-A08D-6146-8B57-457EADABE666}" srcOrd="0" destOrd="0" presId="urn:microsoft.com/office/officeart/2005/8/layout/arrow4"/>
    <dgm:cxn modelId="{7DB6974D-2CE6-604B-8DB3-1885A8CC7CB5}" srcId="{6A65FA09-3785-C549-A972-52AFA8EC8FE5}" destId="{9C52FC72-C9CB-444F-A9D2-EFC6E9DBF659}" srcOrd="0" destOrd="0" parTransId="{E723F59E-DADC-1B40-B9E2-7BC2D10E8E4B}" sibTransId="{FD503CF5-1C29-9440-A38F-28F2C8BF5209}"/>
    <dgm:cxn modelId="{6C121ADE-A8D6-EE43-A9D0-A00B0EE7048D}" srcId="{D6E55461-A1ED-1549-B148-C16F35E977F6}" destId="{B3DF7A20-9B6A-4B4E-94A9-BEC16C6EC02C}" srcOrd="0" destOrd="0" parTransId="{5F58495F-BC89-884F-A9F4-BD95ADB806E3}" sibTransId="{06C4AF35-5376-C341-9C9A-6A5A21668AE6}"/>
    <dgm:cxn modelId="{A07FB3FB-6E28-494B-BD8B-D58F192F30B4}" type="presOf" srcId="{32AC1309-E4BD-A54C-890E-3C98188E51CC}" destId="{48FAAA8E-A08D-6146-8B57-457EADABE666}" srcOrd="0" destOrd="3" presId="urn:microsoft.com/office/officeart/2005/8/layout/arrow4"/>
    <dgm:cxn modelId="{CF3D2E1B-4F8E-754E-B3C4-534E14228DB4}" srcId="{74E11971-5984-FB4D-808C-C913769AB92D}" destId="{D6E55461-A1ED-1549-B148-C16F35E977F6}" srcOrd="0" destOrd="0" parTransId="{3594470A-1D33-E74F-9216-4EDA6336884E}" sibTransId="{E72AB9F9-649C-1644-A69B-40B54E82EF5D}"/>
    <dgm:cxn modelId="{F7F69A2B-EE05-3B4D-BEFA-CA240F4474A0}" type="presOf" srcId="{A885C472-3C25-DE40-B000-A986FB62DE3E}" destId="{8F451FD7-07C1-D24E-88AE-8EE98D36D6A8}" srcOrd="0" destOrd="4" presId="urn:microsoft.com/office/officeart/2005/8/layout/arrow4"/>
    <dgm:cxn modelId="{F23669C9-D12E-9E4A-8F25-2923E9D4D868}" type="presOf" srcId="{97C0C7C4-120E-334E-AC61-7BE0E7017C6C}" destId="{8F451FD7-07C1-D24E-88AE-8EE98D36D6A8}" srcOrd="0" destOrd="0" presId="urn:microsoft.com/office/officeart/2005/8/layout/arrow4"/>
    <dgm:cxn modelId="{BA35C84E-EA29-F245-917C-9B38AEE43A47}" srcId="{97C0C7C4-120E-334E-AC61-7BE0E7017C6C}" destId="{6A65FA09-3785-C549-A972-52AFA8EC8FE5}" srcOrd="0" destOrd="0" parTransId="{705C5FAD-47F3-3B44-AD19-A145162B51A8}" sibTransId="{D854DF7A-194F-3847-9A9E-B8E00EBC41A3}"/>
    <dgm:cxn modelId="{26D2B170-75CC-D04F-B7BC-DA79F7B6D9FD}" type="presOf" srcId="{B3DF7A20-9B6A-4B4E-94A9-BEC16C6EC02C}" destId="{48FAAA8E-A08D-6146-8B57-457EADABE666}" srcOrd="0" destOrd="1" presId="urn:microsoft.com/office/officeart/2005/8/layout/arrow4"/>
    <dgm:cxn modelId="{E9AEDBCE-733E-BC4D-B637-279E9D9CF5E3}" type="presParOf" srcId="{28CF0727-D620-3446-A0BB-234F3056F8D9}" destId="{BFE2DD38-065C-4B4B-9D04-50857136CFF3}" srcOrd="0" destOrd="0" presId="urn:microsoft.com/office/officeart/2005/8/layout/arrow4"/>
    <dgm:cxn modelId="{64C1A942-A6C7-2D44-B35E-AC02B6DBEB1C}" type="presParOf" srcId="{28CF0727-D620-3446-A0BB-234F3056F8D9}" destId="{48FAAA8E-A08D-6146-8B57-457EADABE666}" srcOrd="1" destOrd="0" presId="urn:microsoft.com/office/officeart/2005/8/layout/arrow4"/>
    <dgm:cxn modelId="{ADB1432F-539F-BE44-B5BE-41EF55838EF0}" type="presParOf" srcId="{28CF0727-D620-3446-A0BB-234F3056F8D9}" destId="{C528ED87-2622-5445-A524-3B42DFF6F4F9}" srcOrd="2" destOrd="0" presId="urn:microsoft.com/office/officeart/2005/8/layout/arrow4"/>
    <dgm:cxn modelId="{87A56ABD-AB7A-CC4E-86DA-173DB7964B09}" type="presParOf" srcId="{28CF0727-D620-3446-A0BB-234F3056F8D9}" destId="{8F451FD7-07C1-D24E-88AE-8EE98D36D6A8}"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0578D3-EECB-9D41-8B18-B1A2D1BAF7DE}" type="doc">
      <dgm:prSet loTypeId="urn:microsoft.com/office/officeart/2005/8/layout/vProcess5" loCatId="relationship" qsTypeId="urn:microsoft.com/office/officeart/2005/8/quickstyle/simple4" qsCatId="simple" csTypeId="urn:microsoft.com/office/officeart/2005/8/colors/accent1_2" csCatId="accent1" phldr="1"/>
      <dgm:spPr/>
      <dgm:t>
        <a:bodyPr/>
        <a:lstStyle/>
        <a:p>
          <a:endParaRPr lang="en-US"/>
        </a:p>
      </dgm:t>
    </dgm:pt>
    <dgm:pt modelId="{214F8EC4-8CDA-9741-BA30-EF5727A8ECFA}">
      <dgm:prSet/>
      <dgm:spPr>
        <a:solidFill>
          <a:schemeClr val="accent5">
            <a:lumMod val="75000"/>
          </a:schemeClr>
        </a:solidFill>
      </dgm:spPr>
      <dgm:t>
        <a:bodyPr/>
        <a:lstStyle/>
        <a:p>
          <a:pPr rtl="0"/>
          <a:r>
            <a:rPr lang="en-US" smtClean="0"/>
            <a:t>Cryptographic applications typically make use of algorithmic techniques for random number generation</a:t>
          </a:r>
          <a:endParaRPr lang="en-US"/>
        </a:p>
      </dgm:t>
    </dgm:pt>
    <dgm:pt modelId="{B68D71CB-39CA-AF41-A235-83694771FD26}" type="parTrans" cxnId="{723D3523-849B-4C4B-96E4-14F09B7EF9D3}">
      <dgm:prSet/>
      <dgm:spPr/>
      <dgm:t>
        <a:bodyPr/>
        <a:lstStyle/>
        <a:p>
          <a:endParaRPr lang="en-US"/>
        </a:p>
      </dgm:t>
    </dgm:pt>
    <dgm:pt modelId="{6E3D9093-7A0E-4D43-AD06-F9DBFC391B98}" type="sibTrans" cxnId="{723D3523-849B-4C4B-96E4-14F09B7EF9D3}">
      <dgm:prSet/>
      <dgm:spPr/>
      <dgm:t>
        <a:bodyPr/>
        <a:lstStyle/>
        <a:p>
          <a:endParaRPr lang="en-US"/>
        </a:p>
      </dgm:t>
    </dgm:pt>
    <dgm:pt modelId="{DDED0464-5ACB-AD43-B27B-EC9DBB9B71B8}">
      <dgm:prSet/>
      <dgm:spPr>
        <a:solidFill>
          <a:schemeClr val="accent5">
            <a:lumMod val="75000"/>
          </a:schemeClr>
        </a:solidFill>
      </dgm:spPr>
      <dgm:t>
        <a:bodyPr/>
        <a:lstStyle/>
        <a:p>
          <a:pPr rtl="0"/>
          <a:r>
            <a:rPr lang="en-US" smtClean="0"/>
            <a:t>Algorithms are deterministic and therefore produce sequences of numbers that are not statistically random</a:t>
          </a:r>
          <a:endParaRPr lang="en-US"/>
        </a:p>
      </dgm:t>
    </dgm:pt>
    <dgm:pt modelId="{2C931028-2351-5640-B66B-216A1A391A22}" type="parTrans" cxnId="{5D994409-8587-D24A-93B9-E4272AEEA551}">
      <dgm:prSet/>
      <dgm:spPr/>
      <dgm:t>
        <a:bodyPr/>
        <a:lstStyle/>
        <a:p>
          <a:endParaRPr lang="en-US"/>
        </a:p>
      </dgm:t>
    </dgm:pt>
    <dgm:pt modelId="{CEECAD9B-E50C-B04B-844C-32EA9A833F3D}" type="sibTrans" cxnId="{5D994409-8587-D24A-93B9-E4272AEEA551}">
      <dgm:prSet/>
      <dgm:spPr/>
      <dgm:t>
        <a:bodyPr/>
        <a:lstStyle/>
        <a:p>
          <a:endParaRPr lang="en-US"/>
        </a:p>
      </dgm:t>
    </dgm:pt>
    <dgm:pt modelId="{8257D8E6-0CC2-AD40-A9D4-FBE84D6574E6}">
      <dgm:prSet/>
      <dgm:spPr/>
      <dgm:t>
        <a:bodyPr/>
        <a:lstStyle/>
        <a:p>
          <a:pPr rtl="0"/>
          <a:r>
            <a:rPr lang="en-US" smtClean="0"/>
            <a:t>Pseudorandom numbers are:</a:t>
          </a:r>
          <a:endParaRPr lang="en-US"/>
        </a:p>
      </dgm:t>
    </dgm:pt>
    <dgm:pt modelId="{269077AB-E6EF-3D4C-BE1C-AFE0F796468A}" type="parTrans" cxnId="{34FCB5FA-9D38-0840-BCB4-C78BE888FF72}">
      <dgm:prSet/>
      <dgm:spPr/>
      <dgm:t>
        <a:bodyPr/>
        <a:lstStyle/>
        <a:p>
          <a:endParaRPr lang="en-US"/>
        </a:p>
      </dgm:t>
    </dgm:pt>
    <dgm:pt modelId="{1085B07B-3CE0-C848-8A4E-98D0419F406F}" type="sibTrans" cxnId="{34FCB5FA-9D38-0840-BCB4-C78BE888FF72}">
      <dgm:prSet/>
      <dgm:spPr/>
      <dgm:t>
        <a:bodyPr/>
        <a:lstStyle/>
        <a:p>
          <a:endParaRPr lang="en-US"/>
        </a:p>
      </dgm:t>
    </dgm:pt>
    <dgm:pt modelId="{7EE5F957-4D91-0846-8B04-FDCA07CDACAC}">
      <dgm:prSet/>
      <dgm:spPr/>
      <dgm:t>
        <a:bodyPr/>
        <a:lstStyle/>
        <a:p>
          <a:pPr rtl="0"/>
          <a:r>
            <a:rPr lang="en-US" smtClean="0"/>
            <a:t>Sequences produced that satisfy statistical randomness tests</a:t>
          </a:r>
          <a:endParaRPr lang="en-US"/>
        </a:p>
      </dgm:t>
    </dgm:pt>
    <dgm:pt modelId="{65265C0C-DC6A-C74A-B0F1-DEE37A058B57}" type="parTrans" cxnId="{BB6E5962-8C91-EE46-A4D1-65ED6FC36237}">
      <dgm:prSet/>
      <dgm:spPr/>
      <dgm:t>
        <a:bodyPr/>
        <a:lstStyle/>
        <a:p>
          <a:endParaRPr lang="en-US"/>
        </a:p>
      </dgm:t>
    </dgm:pt>
    <dgm:pt modelId="{C2C6DCBB-558F-8346-B653-1DECE2F3E987}" type="sibTrans" cxnId="{BB6E5962-8C91-EE46-A4D1-65ED6FC36237}">
      <dgm:prSet/>
      <dgm:spPr/>
      <dgm:t>
        <a:bodyPr/>
        <a:lstStyle/>
        <a:p>
          <a:endParaRPr lang="en-US"/>
        </a:p>
      </dgm:t>
    </dgm:pt>
    <dgm:pt modelId="{F81DEF6F-38F2-C44A-BA10-6D1897C73FCC}">
      <dgm:prSet/>
      <dgm:spPr/>
      <dgm:t>
        <a:bodyPr/>
        <a:lstStyle/>
        <a:p>
          <a:pPr rtl="0"/>
          <a:r>
            <a:rPr lang="en-US" smtClean="0"/>
            <a:t>Likely to be predictable</a:t>
          </a:r>
          <a:endParaRPr lang="en-US"/>
        </a:p>
      </dgm:t>
    </dgm:pt>
    <dgm:pt modelId="{00421AB7-AC3A-6A47-8E45-D9DD5CC99678}" type="parTrans" cxnId="{E9D36111-6A4B-DA4D-AC07-474B0B16039A}">
      <dgm:prSet/>
      <dgm:spPr/>
      <dgm:t>
        <a:bodyPr/>
        <a:lstStyle/>
        <a:p>
          <a:endParaRPr lang="en-US"/>
        </a:p>
      </dgm:t>
    </dgm:pt>
    <dgm:pt modelId="{81708670-6597-7F41-971C-7DC5E50E428B}" type="sibTrans" cxnId="{E9D36111-6A4B-DA4D-AC07-474B0B16039A}">
      <dgm:prSet/>
      <dgm:spPr/>
      <dgm:t>
        <a:bodyPr/>
        <a:lstStyle/>
        <a:p>
          <a:endParaRPr lang="en-US"/>
        </a:p>
      </dgm:t>
    </dgm:pt>
    <dgm:pt modelId="{33BC23FF-3231-CD47-B763-E5E8CC7F7872}">
      <dgm:prSet/>
      <dgm:spPr>
        <a:solidFill>
          <a:schemeClr val="accent3">
            <a:lumMod val="75000"/>
          </a:schemeClr>
        </a:solidFill>
      </dgm:spPr>
      <dgm:t>
        <a:bodyPr/>
        <a:lstStyle/>
        <a:p>
          <a:pPr rtl="0"/>
          <a:r>
            <a:rPr lang="en-US" dirty="0" smtClean="0">
              <a:solidFill>
                <a:schemeClr val="tx1"/>
              </a:solidFill>
            </a:rPr>
            <a:t>True random number generator (TRNG):</a:t>
          </a:r>
          <a:endParaRPr lang="en-US" dirty="0">
            <a:solidFill>
              <a:schemeClr val="tx1"/>
            </a:solidFill>
          </a:endParaRPr>
        </a:p>
      </dgm:t>
    </dgm:pt>
    <dgm:pt modelId="{A4F992E6-C5D1-A147-9DF5-FDE3DDA99DE5}" type="parTrans" cxnId="{2D7A6D46-3096-AD4E-9ACB-C972A68D186C}">
      <dgm:prSet/>
      <dgm:spPr/>
      <dgm:t>
        <a:bodyPr/>
        <a:lstStyle/>
        <a:p>
          <a:endParaRPr lang="en-US"/>
        </a:p>
      </dgm:t>
    </dgm:pt>
    <dgm:pt modelId="{B19E242C-62E6-054F-A82E-F3B5716A9894}" type="sibTrans" cxnId="{2D7A6D46-3096-AD4E-9ACB-C972A68D186C}">
      <dgm:prSet/>
      <dgm:spPr/>
      <dgm:t>
        <a:bodyPr/>
        <a:lstStyle/>
        <a:p>
          <a:endParaRPr lang="en-US"/>
        </a:p>
      </dgm:t>
    </dgm:pt>
    <dgm:pt modelId="{565CF116-D0A9-E74F-9057-8C932C223EFB}">
      <dgm:prSet/>
      <dgm:spPr>
        <a:solidFill>
          <a:schemeClr val="accent3">
            <a:lumMod val="75000"/>
          </a:schemeClr>
        </a:solidFill>
      </dgm:spPr>
      <dgm:t>
        <a:bodyPr/>
        <a:lstStyle/>
        <a:p>
          <a:pPr rtl="0"/>
          <a:r>
            <a:rPr lang="en-US" smtClean="0">
              <a:solidFill>
                <a:schemeClr val="tx1"/>
              </a:solidFill>
            </a:rPr>
            <a:t>Uses a nondeterministic source to produce randomness</a:t>
          </a:r>
          <a:endParaRPr lang="en-US">
            <a:solidFill>
              <a:schemeClr val="tx1"/>
            </a:solidFill>
          </a:endParaRPr>
        </a:p>
      </dgm:t>
    </dgm:pt>
    <dgm:pt modelId="{3E53C5B3-749E-C947-AAD4-40823B38A976}" type="parTrans" cxnId="{07282AD3-6C65-884D-869B-6FD672110E0F}">
      <dgm:prSet/>
      <dgm:spPr/>
      <dgm:t>
        <a:bodyPr/>
        <a:lstStyle/>
        <a:p>
          <a:endParaRPr lang="en-US"/>
        </a:p>
      </dgm:t>
    </dgm:pt>
    <dgm:pt modelId="{3DB6455D-F5BC-7540-AEA6-076A7F9DE64F}" type="sibTrans" cxnId="{07282AD3-6C65-884D-869B-6FD672110E0F}">
      <dgm:prSet/>
      <dgm:spPr/>
      <dgm:t>
        <a:bodyPr/>
        <a:lstStyle/>
        <a:p>
          <a:endParaRPr lang="en-US"/>
        </a:p>
      </dgm:t>
    </dgm:pt>
    <dgm:pt modelId="{BC83D6C5-3670-1E45-98DD-21623A98A437}">
      <dgm:prSet/>
      <dgm:spPr>
        <a:solidFill>
          <a:schemeClr val="accent3">
            <a:lumMod val="75000"/>
          </a:schemeClr>
        </a:solidFill>
      </dgm:spPr>
      <dgm:t>
        <a:bodyPr/>
        <a:lstStyle/>
        <a:p>
          <a:pPr rtl="0"/>
          <a:r>
            <a:rPr lang="en-US" dirty="0" smtClean="0">
              <a:solidFill>
                <a:schemeClr val="tx1"/>
              </a:solidFill>
            </a:rPr>
            <a:t>Most operate by measuring unpredictable natural processes</a:t>
          </a:r>
          <a:endParaRPr lang="en-US" dirty="0">
            <a:solidFill>
              <a:schemeClr val="tx1"/>
            </a:solidFill>
          </a:endParaRPr>
        </a:p>
      </dgm:t>
    </dgm:pt>
    <dgm:pt modelId="{DDED02CD-089C-624E-8D7B-BE3A294378A2}" type="parTrans" cxnId="{B8CFC080-A15F-7144-BF83-DA0CC652D0C7}">
      <dgm:prSet/>
      <dgm:spPr/>
      <dgm:t>
        <a:bodyPr/>
        <a:lstStyle/>
        <a:p>
          <a:endParaRPr lang="en-US"/>
        </a:p>
      </dgm:t>
    </dgm:pt>
    <dgm:pt modelId="{BAA0ED5C-A111-104C-A78D-139843C54FDC}" type="sibTrans" cxnId="{B8CFC080-A15F-7144-BF83-DA0CC652D0C7}">
      <dgm:prSet/>
      <dgm:spPr/>
      <dgm:t>
        <a:bodyPr/>
        <a:lstStyle/>
        <a:p>
          <a:endParaRPr lang="en-US"/>
        </a:p>
      </dgm:t>
    </dgm:pt>
    <dgm:pt modelId="{24EE12EB-7621-284B-9312-1E0B3069F7F5}">
      <dgm:prSet/>
      <dgm:spPr>
        <a:solidFill>
          <a:schemeClr val="accent3">
            <a:lumMod val="75000"/>
          </a:schemeClr>
        </a:solidFill>
      </dgm:spPr>
      <dgm:t>
        <a:bodyPr/>
        <a:lstStyle/>
        <a:p>
          <a:pPr rtl="0"/>
          <a:r>
            <a:rPr lang="en-US" dirty="0" smtClean="0">
              <a:solidFill>
                <a:schemeClr val="tx1"/>
              </a:solidFill>
            </a:rPr>
            <a:t>e.g. radiation, gas discharge, leaky capacitors</a:t>
          </a:r>
          <a:endParaRPr lang="en-US" dirty="0">
            <a:solidFill>
              <a:schemeClr val="tx1"/>
            </a:solidFill>
          </a:endParaRPr>
        </a:p>
      </dgm:t>
    </dgm:pt>
    <dgm:pt modelId="{18C630B3-7295-9D4A-832F-E5543B368A6E}" type="parTrans" cxnId="{DD1A035C-D163-5D49-9B35-98272D2DACB5}">
      <dgm:prSet/>
      <dgm:spPr/>
      <dgm:t>
        <a:bodyPr/>
        <a:lstStyle/>
        <a:p>
          <a:endParaRPr lang="en-US"/>
        </a:p>
      </dgm:t>
    </dgm:pt>
    <dgm:pt modelId="{C7FD6117-697D-0843-BC82-3466B7A3B7D0}" type="sibTrans" cxnId="{DD1A035C-D163-5D49-9B35-98272D2DACB5}">
      <dgm:prSet/>
      <dgm:spPr/>
      <dgm:t>
        <a:bodyPr/>
        <a:lstStyle/>
        <a:p>
          <a:endParaRPr lang="en-US"/>
        </a:p>
      </dgm:t>
    </dgm:pt>
    <dgm:pt modelId="{DEC37EB6-1940-824D-A912-FFCB9410DD55}">
      <dgm:prSet/>
      <dgm:spPr>
        <a:solidFill>
          <a:schemeClr val="accent3">
            <a:lumMod val="75000"/>
          </a:schemeClr>
        </a:solidFill>
      </dgm:spPr>
      <dgm:t>
        <a:bodyPr/>
        <a:lstStyle/>
        <a:p>
          <a:pPr rtl="0"/>
          <a:r>
            <a:rPr lang="en-US" dirty="0" smtClean="0">
              <a:solidFill>
                <a:schemeClr val="tx1"/>
              </a:solidFill>
            </a:rPr>
            <a:t>Increasingly provided on modern processors </a:t>
          </a:r>
          <a:endParaRPr lang="en-US" dirty="0">
            <a:solidFill>
              <a:schemeClr val="tx1"/>
            </a:solidFill>
          </a:endParaRPr>
        </a:p>
      </dgm:t>
    </dgm:pt>
    <dgm:pt modelId="{8DB70796-D4FE-194D-AD9A-0A46F0A93EF8}" type="parTrans" cxnId="{472635A1-F1B4-274E-97B7-87F0C9308E50}">
      <dgm:prSet/>
      <dgm:spPr/>
      <dgm:t>
        <a:bodyPr/>
        <a:lstStyle/>
        <a:p>
          <a:endParaRPr lang="en-US"/>
        </a:p>
      </dgm:t>
    </dgm:pt>
    <dgm:pt modelId="{BBD30CC9-927F-F240-BD71-C9C3B4188D4D}" type="sibTrans" cxnId="{472635A1-F1B4-274E-97B7-87F0C9308E50}">
      <dgm:prSet/>
      <dgm:spPr/>
      <dgm:t>
        <a:bodyPr/>
        <a:lstStyle/>
        <a:p>
          <a:endParaRPr lang="en-US"/>
        </a:p>
      </dgm:t>
    </dgm:pt>
    <dgm:pt modelId="{F4EE69F6-8A0F-9F43-A500-3285781A7208}" type="pres">
      <dgm:prSet presAssocID="{DC0578D3-EECB-9D41-8B18-B1A2D1BAF7DE}" presName="outerComposite" presStyleCnt="0">
        <dgm:presLayoutVars>
          <dgm:chMax val="5"/>
          <dgm:dir/>
          <dgm:resizeHandles val="exact"/>
        </dgm:presLayoutVars>
      </dgm:prSet>
      <dgm:spPr/>
      <dgm:t>
        <a:bodyPr/>
        <a:lstStyle/>
        <a:p>
          <a:endParaRPr lang="en-US"/>
        </a:p>
      </dgm:t>
    </dgm:pt>
    <dgm:pt modelId="{ADD57548-CE53-9143-A2FA-C7DA7D81A28F}" type="pres">
      <dgm:prSet presAssocID="{DC0578D3-EECB-9D41-8B18-B1A2D1BAF7DE}" presName="dummyMaxCanvas" presStyleCnt="0">
        <dgm:presLayoutVars/>
      </dgm:prSet>
      <dgm:spPr/>
    </dgm:pt>
    <dgm:pt modelId="{E589D54F-474E-CC4B-95C2-81DB0A19FCA3}" type="pres">
      <dgm:prSet presAssocID="{DC0578D3-EECB-9D41-8B18-B1A2D1BAF7DE}" presName="ThreeNodes_1" presStyleLbl="node1" presStyleIdx="0" presStyleCnt="3">
        <dgm:presLayoutVars>
          <dgm:bulletEnabled val="1"/>
        </dgm:presLayoutVars>
      </dgm:prSet>
      <dgm:spPr/>
      <dgm:t>
        <a:bodyPr/>
        <a:lstStyle/>
        <a:p>
          <a:endParaRPr lang="en-US"/>
        </a:p>
      </dgm:t>
    </dgm:pt>
    <dgm:pt modelId="{32E07777-A947-E842-94D1-72551D4A26BB}" type="pres">
      <dgm:prSet presAssocID="{DC0578D3-EECB-9D41-8B18-B1A2D1BAF7DE}" presName="ThreeNodes_2" presStyleLbl="node1" presStyleIdx="1" presStyleCnt="3">
        <dgm:presLayoutVars>
          <dgm:bulletEnabled val="1"/>
        </dgm:presLayoutVars>
      </dgm:prSet>
      <dgm:spPr/>
      <dgm:t>
        <a:bodyPr/>
        <a:lstStyle/>
        <a:p>
          <a:endParaRPr lang="en-US"/>
        </a:p>
      </dgm:t>
    </dgm:pt>
    <dgm:pt modelId="{39F43FAA-70B5-AD48-AF88-5D3BF488095D}" type="pres">
      <dgm:prSet presAssocID="{DC0578D3-EECB-9D41-8B18-B1A2D1BAF7DE}" presName="ThreeNodes_3" presStyleLbl="node1" presStyleIdx="2" presStyleCnt="3">
        <dgm:presLayoutVars>
          <dgm:bulletEnabled val="1"/>
        </dgm:presLayoutVars>
      </dgm:prSet>
      <dgm:spPr/>
      <dgm:t>
        <a:bodyPr/>
        <a:lstStyle/>
        <a:p>
          <a:endParaRPr lang="en-US"/>
        </a:p>
      </dgm:t>
    </dgm:pt>
    <dgm:pt modelId="{CBF80BE6-74D6-CD4B-8A65-7D0E999A8C05}" type="pres">
      <dgm:prSet presAssocID="{DC0578D3-EECB-9D41-8B18-B1A2D1BAF7DE}" presName="ThreeConn_1-2" presStyleLbl="fgAccFollowNode1" presStyleIdx="0" presStyleCnt="2">
        <dgm:presLayoutVars>
          <dgm:bulletEnabled val="1"/>
        </dgm:presLayoutVars>
      </dgm:prSet>
      <dgm:spPr/>
      <dgm:t>
        <a:bodyPr/>
        <a:lstStyle/>
        <a:p>
          <a:endParaRPr lang="en-US"/>
        </a:p>
      </dgm:t>
    </dgm:pt>
    <dgm:pt modelId="{06D43A7C-8270-7D41-8AC0-8DD98C3B5E42}" type="pres">
      <dgm:prSet presAssocID="{DC0578D3-EECB-9D41-8B18-B1A2D1BAF7DE}" presName="ThreeConn_2-3" presStyleLbl="fgAccFollowNode1" presStyleIdx="1" presStyleCnt="2">
        <dgm:presLayoutVars>
          <dgm:bulletEnabled val="1"/>
        </dgm:presLayoutVars>
      </dgm:prSet>
      <dgm:spPr/>
      <dgm:t>
        <a:bodyPr/>
        <a:lstStyle/>
        <a:p>
          <a:endParaRPr lang="en-US"/>
        </a:p>
      </dgm:t>
    </dgm:pt>
    <dgm:pt modelId="{856E869E-2D7D-BA43-B379-942126273024}" type="pres">
      <dgm:prSet presAssocID="{DC0578D3-EECB-9D41-8B18-B1A2D1BAF7DE}" presName="ThreeNodes_1_text" presStyleLbl="node1" presStyleIdx="2" presStyleCnt="3">
        <dgm:presLayoutVars>
          <dgm:bulletEnabled val="1"/>
        </dgm:presLayoutVars>
      </dgm:prSet>
      <dgm:spPr/>
      <dgm:t>
        <a:bodyPr/>
        <a:lstStyle/>
        <a:p>
          <a:endParaRPr lang="en-US"/>
        </a:p>
      </dgm:t>
    </dgm:pt>
    <dgm:pt modelId="{30D95552-F0CF-494E-8884-508FE8C87F4A}" type="pres">
      <dgm:prSet presAssocID="{DC0578D3-EECB-9D41-8B18-B1A2D1BAF7DE}" presName="ThreeNodes_2_text" presStyleLbl="node1" presStyleIdx="2" presStyleCnt="3">
        <dgm:presLayoutVars>
          <dgm:bulletEnabled val="1"/>
        </dgm:presLayoutVars>
      </dgm:prSet>
      <dgm:spPr/>
      <dgm:t>
        <a:bodyPr/>
        <a:lstStyle/>
        <a:p>
          <a:endParaRPr lang="en-US"/>
        </a:p>
      </dgm:t>
    </dgm:pt>
    <dgm:pt modelId="{6DA84B7B-94E7-4A43-A08F-D1DEFBD5DB95}" type="pres">
      <dgm:prSet presAssocID="{DC0578D3-EECB-9D41-8B18-B1A2D1BAF7DE}" presName="ThreeNodes_3_text" presStyleLbl="node1" presStyleIdx="2" presStyleCnt="3">
        <dgm:presLayoutVars>
          <dgm:bulletEnabled val="1"/>
        </dgm:presLayoutVars>
      </dgm:prSet>
      <dgm:spPr/>
      <dgm:t>
        <a:bodyPr/>
        <a:lstStyle/>
        <a:p>
          <a:endParaRPr lang="en-US"/>
        </a:p>
      </dgm:t>
    </dgm:pt>
  </dgm:ptLst>
  <dgm:cxnLst>
    <dgm:cxn modelId="{26CC4191-EEC4-814C-8541-042FB33E453D}" type="presOf" srcId="{24EE12EB-7621-284B-9312-1E0B3069F7F5}" destId="{39F43FAA-70B5-AD48-AF88-5D3BF488095D}" srcOrd="0" destOrd="3" presId="urn:microsoft.com/office/officeart/2005/8/layout/vProcess5"/>
    <dgm:cxn modelId="{5C061047-F2C3-F147-A122-69927E4668BB}" type="presOf" srcId="{7EE5F957-4D91-0846-8B04-FDCA07CDACAC}" destId="{32E07777-A947-E842-94D1-72551D4A26BB}" srcOrd="0" destOrd="1" presId="urn:microsoft.com/office/officeart/2005/8/layout/vProcess5"/>
    <dgm:cxn modelId="{B8CFC080-A15F-7144-BF83-DA0CC652D0C7}" srcId="{33BC23FF-3231-CD47-B763-E5E8CC7F7872}" destId="{BC83D6C5-3670-1E45-98DD-21623A98A437}" srcOrd="1" destOrd="0" parTransId="{DDED02CD-089C-624E-8D7B-BE3A294378A2}" sibTransId="{BAA0ED5C-A111-104C-A78D-139843C54FDC}"/>
    <dgm:cxn modelId="{09C13C18-66F6-7042-921E-F4C850BDD2BB}" type="presOf" srcId="{F81DEF6F-38F2-C44A-BA10-6D1897C73FCC}" destId="{32E07777-A947-E842-94D1-72551D4A26BB}" srcOrd="0" destOrd="2" presId="urn:microsoft.com/office/officeart/2005/8/layout/vProcess5"/>
    <dgm:cxn modelId="{91A97EEB-D072-A941-827F-8A8450067804}" type="presOf" srcId="{8257D8E6-0CC2-AD40-A9D4-FBE84D6574E6}" destId="{30D95552-F0CF-494E-8884-508FE8C87F4A}" srcOrd="1" destOrd="0" presId="urn:microsoft.com/office/officeart/2005/8/layout/vProcess5"/>
    <dgm:cxn modelId="{E9D36111-6A4B-DA4D-AC07-474B0B16039A}" srcId="{8257D8E6-0CC2-AD40-A9D4-FBE84D6574E6}" destId="{F81DEF6F-38F2-C44A-BA10-6D1897C73FCC}" srcOrd="1" destOrd="0" parTransId="{00421AB7-AC3A-6A47-8E45-D9DD5CC99678}" sibTransId="{81708670-6597-7F41-971C-7DC5E50E428B}"/>
    <dgm:cxn modelId="{BDB4A0ED-2857-EC47-BFBD-075F20687313}" type="presOf" srcId="{DDED0464-5ACB-AD43-B27B-EC9DBB9B71B8}" destId="{856E869E-2D7D-BA43-B379-942126273024}" srcOrd="1" destOrd="1" presId="urn:microsoft.com/office/officeart/2005/8/layout/vProcess5"/>
    <dgm:cxn modelId="{34FCB5FA-9D38-0840-BCB4-C78BE888FF72}" srcId="{DC0578D3-EECB-9D41-8B18-B1A2D1BAF7DE}" destId="{8257D8E6-0CC2-AD40-A9D4-FBE84D6574E6}" srcOrd="1" destOrd="0" parTransId="{269077AB-E6EF-3D4C-BE1C-AFE0F796468A}" sibTransId="{1085B07B-3CE0-C848-8A4E-98D0419F406F}"/>
    <dgm:cxn modelId="{30B2D146-858E-F648-B827-01C5E7DFE1FD}" type="presOf" srcId="{1085B07B-3CE0-C848-8A4E-98D0419F406F}" destId="{06D43A7C-8270-7D41-8AC0-8DD98C3B5E42}" srcOrd="0" destOrd="0" presId="urn:microsoft.com/office/officeart/2005/8/layout/vProcess5"/>
    <dgm:cxn modelId="{723D3523-849B-4C4B-96E4-14F09B7EF9D3}" srcId="{DC0578D3-EECB-9D41-8B18-B1A2D1BAF7DE}" destId="{214F8EC4-8CDA-9741-BA30-EF5727A8ECFA}" srcOrd="0" destOrd="0" parTransId="{B68D71CB-39CA-AF41-A235-83694771FD26}" sibTransId="{6E3D9093-7A0E-4D43-AD06-F9DBFC391B98}"/>
    <dgm:cxn modelId="{C6162C8F-9050-1B4B-8D9C-863DCC539511}" type="presOf" srcId="{DEC37EB6-1940-824D-A912-FFCB9410DD55}" destId="{6DA84B7B-94E7-4A43-A08F-D1DEFBD5DB95}" srcOrd="1" destOrd="4" presId="urn:microsoft.com/office/officeart/2005/8/layout/vProcess5"/>
    <dgm:cxn modelId="{EC52EFEE-E464-4E42-8904-7C7587428FFE}" type="presOf" srcId="{6E3D9093-7A0E-4D43-AD06-F9DBFC391B98}" destId="{CBF80BE6-74D6-CD4B-8A65-7D0E999A8C05}" srcOrd="0" destOrd="0" presId="urn:microsoft.com/office/officeart/2005/8/layout/vProcess5"/>
    <dgm:cxn modelId="{A49AFC64-5089-4E42-B710-F73F4AAAE58C}" type="presOf" srcId="{33BC23FF-3231-CD47-B763-E5E8CC7F7872}" destId="{6DA84B7B-94E7-4A43-A08F-D1DEFBD5DB95}" srcOrd="1" destOrd="0" presId="urn:microsoft.com/office/officeart/2005/8/layout/vProcess5"/>
    <dgm:cxn modelId="{33BD87E1-34AC-EB47-B312-C6F223B6BC4F}" type="presOf" srcId="{214F8EC4-8CDA-9741-BA30-EF5727A8ECFA}" destId="{856E869E-2D7D-BA43-B379-942126273024}" srcOrd="1" destOrd="0" presId="urn:microsoft.com/office/officeart/2005/8/layout/vProcess5"/>
    <dgm:cxn modelId="{D722752E-159E-1F41-A56A-7E17244BC5DD}" type="presOf" srcId="{24EE12EB-7621-284B-9312-1E0B3069F7F5}" destId="{6DA84B7B-94E7-4A43-A08F-D1DEFBD5DB95}" srcOrd="1" destOrd="3" presId="urn:microsoft.com/office/officeart/2005/8/layout/vProcess5"/>
    <dgm:cxn modelId="{BE2422A2-CA23-6147-966F-2909EC07E7FC}" type="presOf" srcId="{DEC37EB6-1940-824D-A912-FFCB9410DD55}" destId="{39F43FAA-70B5-AD48-AF88-5D3BF488095D}" srcOrd="0" destOrd="4" presId="urn:microsoft.com/office/officeart/2005/8/layout/vProcess5"/>
    <dgm:cxn modelId="{4090BFFD-C3C0-B54D-8B77-F94856D67890}" type="presOf" srcId="{33BC23FF-3231-CD47-B763-E5E8CC7F7872}" destId="{39F43FAA-70B5-AD48-AF88-5D3BF488095D}" srcOrd="0" destOrd="0" presId="urn:microsoft.com/office/officeart/2005/8/layout/vProcess5"/>
    <dgm:cxn modelId="{A300DC59-DCF6-9F4D-B0BC-D515CDF0D195}" type="presOf" srcId="{BC83D6C5-3670-1E45-98DD-21623A98A437}" destId="{6DA84B7B-94E7-4A43-A08F-D1DEFBD5DB95}" srcOrd="1" destOrd="2" presId="urn:microsoft.com/office/officeart/2005/8/layout/vProcess5"/>
    <dgm:cxn modelId="{BB6E5962-8C91-EE46-A4D1-65ED6FC36237}" srcId="{8257D8E6-0CC2-AD40-A9D4-FBE84D6574E6}" destId="{7EE5F957-4D91-0846-8B04-FDCA07CDACAC}" srcOrd="0" destOrd="0" parTransId="{65265C0C-DC6A-C74A-B0F1-DEE37A058B57}" sibTransId="{C2C6DCBB-558F-8346-B653-1DECE2F3E987}"/>
    <dgm:cxn modelId="{A46E2CF6-C600-4640-8B02-A29FB8F51C3B}" type="presOf" srcId="{F81DEF6F-38F2-C44A-BA10-6D1897C73FCC}" destId="{30D95552-F0CF-494E-8884-508FE8C87F4A}" srcOrd="1" destOrd="2" presId="urn:microsoft.com/office/officeart/2005/8/layout/vProcess5"/>
    <dgm:cxn modelId="{BF359A56-A8F3-734E-8CA1-7EFF22535845}" type="presOf" srcId="{7EE5F957-4D91-0846-8B04-FDCA07CDACAC}" destId="{30D95552-F0CF-494E-8884-508FE8C87F4A}" srcOrd="1" destOrd="1" presId="urn:microsoft.com/office/officeart/2005/8/layout/vProcess5"/>
    <dgm:cxn modelId="{5D994409-8587-D24A-93B9-E4272AEEA551}" srcId="{214F8EC4-8CDA-9741-BA30-EF5727A8ECFA}" destId="{DDED0464-5ACB-AD43-B27B-EC9DBB9B71B8}" srcOrd="0" destOrd="0" parTransId="{2C931028-2351-5640-B66B-216A1A391A22}" sibTransId="{CEECAD9B-E50C-B04B-844C-32EA9A833F3D}"/>
    <dgm:cxn modelId="{3E842289-3F8A-9F49-AFEE-A89DFC366206}" type="presOf" srcId="{8257D8E6-0CC2-AD40-A9D4-FBE84D6574E6}" destId="{32E07777-A947-E842-94D1-72551D4A26BB}" srcOrd="0" destOrd="0" presId="urn:microsoft.com/office/officeart/2005/8/layout/vProcess5"/>
    <dgm:cxn modelId="{DD1A035C-D163-5D49-9B35-98272D2DACB5}" srcId="{BC83D6C5-3670-1E45-98DD-21623A98A437}" destId="{24EE12EB-7621-284B-9312-1E0B3069F7F5}" srcOrd="0" destOrd="0" parTransId="{18C630B3-7295-9D4A-832F-E5543B368A6E}" sibTransId="{C7FD6117-697D-0843-BC82-3466B7A3B7D0}"/>
    <dgm:cxn modelId="{A67C9E10-1D03-FE44-9036-6AB4721FBA5A}" type="presOf" srcId="{BC83D6C5-3670-1E45-98DD-21623A98A437}" destId="{39F43FAA-70B5-AD48-AF88-5D3BF488095D}" srcOrd="0" destOrd="2" presId="urn:microsoft.com/office/officeart/2005/8/layout/vProcess5"/>
    <dgm:cxn modelId="{07282AD3-6C65-884D-869B-6FD672110E0F}" srcId="{33BC23FF-3231-CD47-B763-E5E8CC7F7872}" destId="{565CF116-D0A9-E74F-9057-8C932C223EFB}" srcOrd="0" destOrd="0" parTransId="{3E53C5B3-749E-C947-AAD4-40823B38A976}" sibTransId="{3DB6455D-F5BC-7540-AEA6-076A7F9DE64F}"/>
    <dgm:cxn modelId="{50A547B2-992D-184C-949C-522106CAF778}" type="presOf" srcId="{565CF116-D0A9-E74F-9057-8C932C223EFB}" destId="{6DA84B7B-94E7-4A43-A08F-D1DEFBD5DB95}" srcOrd="1" destOrd="1" presId="urn:microsoft.com/office/officeart/2005/8/layout/vProcess5"/>
    <dgm:cxn modelId="{8894D4DE-4945-4E42-B82C-0B7A4FC563B1}" type="presOf" srcId="{DDED0464-5ACB-AD43-B27B-EC9DBB9B71B8}" destId="{E589D54F-474E-CC4B-95C2-81DB0A19FCA3}" srcOrd="0" destOrd="1" presId="urn:microsoft.com/office/officeart/2005/8/layout/vProcess5"/>
    <dgm:cxn modelId="{930E6783-0266-EA4F-98CC-C73A39D2B799}" type="presOf" srcId="{565CF116-D0A9-E74F-9057-8C932C223EFB}" destId="{39F43FAA-70B5-AD48-AF88-5D3BF488095D}" srcOrd="0" destOrd="1" presId="urn:microsoft.com/office/officeart/2005/8/layout/vProcess5"/>
    <dgm:cxn modelId="{60018307-4C6F-A74E-A280-F34E75938429}" type="presOf" srcId="{214F8EC4-8CDA-9741-BA30-EF5727A8ECFA}" destId="{E589D54F-474E-CC4B-95C2-81DB0A19FCA3}" srcOrd="0" destOrd="0" presId="urn:microsoft.com/office/officeart/2005/8/layout/vProcess5"/>
    <dgm:cxn modelId="{2D7A6D46-3096-AD4E-9ACB-C972A68D186C}" srcId="{DC0578D3-EECB-9D41-8B18-B1A2D1BAF7DE}" destId="{33BC23FF-3231-CD47-B763-E5E8CC7F7872}" srcOrd="2" destOrd="0" parTransId="{A4F992E6-C5D1-A147-9DF5-FDE3DDA99DE5}" sibTransId="{B19E242C-62E6-054F-A82E-F3B5716A9894}"/>
    <dgm:cxn modelId="{472635A1-F1B4-274E-97B7-87F0C9308E50}" srcId="{33BC23FF-3231-CD47-B763-E5E8CC7F7872}" destId="{DEC37EB6-1940-824D-A912-FFCB9410DD55}" srcOrd="2" destOrd="0" parTransId="{8DB70796-D4FE-194D-AD9A-0A46F0A93EF8}" sibTransId="{BBD30CC9-927F-F240-BD71-C9C3B4188D4D}"/>
    <dgm:cxn modelId="{C4E9F5BC-F0A6-A04B-8782-7BD1BDF4B493}" type="presOf" srcId="{DC0578D3-EECB-9D41-8B18-B1A2D1BAF7DE}" destId="{F4EE69F6-8A0F-9F43-A500-3285781A7208}" srcOrd="0" destOrd="0" presId="urn:microsoft.com/office/officeart/2005/8/layout/vProcess5"/>
    <dgm:cxn modelId="{DF83DB71-9B7C-724A-A93B-74B26502F1CD}" type="presParOf" srcId="{F4EE69F6-8A0F-9F43-A500-3285781A7208}" destId="{ADD57548-CE53-9143-A2FA-C7DA7D81A28F}" srcOrd="0" destOrd="0" presId="urn:microsoft.com/office/officeart/2005/8/layout/vProcess5"/>
    <dgm:cxn modelId="{6E500289-4B4A-3540-80C1-0B59F51EE1DF}" type="presParOf" srcId="{F4EE69F6-8A0F-9F43-A500-3285781A7208}" destId="{E589D54F-474E-CC4B-95C2-81DB0A19FCA3}" srcOrd="1" destOrd="0" presId="urn:microsoft.com/office/officeart/2005/8/layout/vProcess5"/>
    <dgm:cxn modelId="{7BC0EB81-359D-9E4E-9DF5-E80DF2FEE109}" type="presParOf" srcId="{F4EE69F6-8A0F-9F43-A500-3285781A7208}" destId="{32E07777-A947-E842-94D1-72551D4A26BB}" srcOrd="2" destOrd="0" presId="urn:microsoft.com/office/officeart/2005/8/layout/vProcess5"/>
    <dgm:cxn modelId="{60CFD776-2AC9-234D-9689-20757380EEAE}" type="presParOf" srcId="{F4EE69F6-8A0F-9F43-A500-3285781A7208}" destId="{39F43FAA-70B5-AD48-AF88-5D3BF488095D}" srcOrd="3" destOrd="0" presId="urn:microsoft.com/office/officeart/2005/8/layout/vProcess5"/>
    <dgm:cxn modelId="{BE4E8750-FB75-B242-B637-9BFDC0EA426F}" type="presParOf" srcId="{F4EE69F6-8A0F-9F43-A500-3285781A7208}" destId="{CBF80BE6-74D6-CD4B-8A65-7D0E999A8C05}" srcOrd="4" destOrd="0" presId="urn:microsoft.com/office/officeart/2005/8/layout/vProcess5"/>
    <dgm:cxn modelId="{D63A3D4A-F93C-974C-98EA-9930EE9C3B7E}" type="presParOf" srcId="{F4EE69F6-8A0F-9F43-A500-3285781A7208}" destId="{06D43A7C-8270-7D41-8AC0-8DD98C3B5E42}" srcOrd="5" destOrd="0" presId="urn:microsoft.com/office/officeart/2005/8/layout/vProcess5"/>
    <dgm:cxn modelId="{79FAC846-9F8F-6046-8371-1DC08A05CAAF}" type="presParOf" srcId="{F4EE69F6-8A0F-9F43-A500-3285781A7208}" destId="{856E869E-2D7D-BA43-B379-942126273024}" srcOrd="6" destOrd="0" presId="urn:microsoft.com/office/officeart/2005/8/layout/vProcess5"/>
    <dgm:cxn modelId="{680B9131-460F-4E45-BFDD-9C4239666FC6}" type="presParOf" srcId="{F4EE69F6-8A0F-9F43-A500-3285781A7208}" destId="{30D95552-F0CF-494E-8884-508FE8C87F4A}" srcOrd="7" destOrd="0" presId="urn:microsoft.com/office/officeart/2005/8/layout/vProcess5"/>
    <dgm:cxn modelId="{2A5DBA2E-E1AA-3F46-9603-CF63BD40B42B}" type="presParOf" srcId="{F4EE69F6-8A0F-9F43-A500-3285781A7208}" destId="{6DA84B7B-94E7-4A43-A08F-D1DEFBD5DB9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245FE9-406C-184E-A564-56093A7A3ED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68D4AB57-ED29-6948-A591-F4DFDEFD60CA}">
      <dgm:prSet/>
      <dgm:spPr>
        <a:solidFill>
          <a:schemeClr val="accent3">
            <a:lumMod val="75000"/>
          </a:schemeClr>
        </a:solidFill>
        <a:ln w="28575" cmpd="sng">
          <a:solidFill>
            <a:schemeClr val="accent2"/>
          </a:solidFill>
        </a:ln>
      </dgm:spPr>
      <dgm:t>
        <a:bodyPr/>
        <a:lstStyle/>
        <a:p>
          <a:pPr rtl="0"/>
          <a:r>
            <a:rPr lang="en-US" b="1" dirty="0" smtClean="0">
              <a:solidFill>
                <a:schemeClr val="tx1"/>
              </a:solidFill>
              <a:effectLst/>
              <a:latin typeface="+mj-lt"/>
            </a:rPr>
            <a:t>Common to encrypt transmitted data</a:t>
          </a:r>
          <a:endParaRPr lang="en-US" dirty="0">
            <a:solidFill>
              <a:schemeClr val="tx1"/>
            </a:solidFill>
            <a:effectLst/>
            <a:latin typeface="+mj-lt"/>
          </a:endParaRPr>
        </a:p>
      </dgm:t>
    </dgm:pt>
    <dgm:pt modelId="{45ADFF47-DB37-5245-894A-9CBC30DB4B2F}" type="parTrans" cxnId="{D3BA106B-5646-734C-AEF7-458C2A34E26C}">
      <dgm:prSet/>
      <dgm:spPr/>
      <dgm:t>
        <a:bodyPr/>
        <a:lstStyle/>
        <a:p>
          <a:endParaRPr lang="en-US"/>
        </a:p>
      </dgm:t>
    </dgm:pt>
    <dgm:pt modelId="{4587644D-BA58-3647-B9C8-7F2133898072}" type="sibTrans" cxnId="{D3BA106B-5646-734C-AEF7-458C2A34E26C}">
      <dgm:prSet/>
      <dgm:spPr/>
      <dgm:t>
        <a:bodyPr/>
        <a:lstStyle/>
        <a:p>
          <a:endParaRPr lang="en-US"/>
        </a:p>
      </dgm:t>
    </dgm:pt>
    <dgm:pt modelId="{1265B610-2E96-554B-B841-AF064D8B1D2B}">
      <dgm:prSet/>
      <dgm:spPr>
        <a:solidFill>
          <a:schemeClr val="accent5">
            <a:lumMod val="50000"/>
          </a:schemeClr>
        </a:solidFill>
        <a:ln w="38100" cmpd="sng">
          <a:solidFill>
            <a:schemeClr val="accent2"/>
          </a:solidFill>
        </a:ln>
      </dgm:spPr>
      <dgm:t>
        <a:bodyPr/>
        <a:lstStyle/>
        <a:p>
          <a:pPr rtl="0"/>
          <a:r>
            <a:rPr lang="en-US" b="1" dirty="0" smtClean="0">
              <a:solidFill>
                <a:schemeClr val="tx1"/>
              </a:solidFill>
              <a:latin typeface="+mj-lt"/>
            </a:rPr>
            <a:t>Much less common for stored data</a:t>
          </a:r>
          <a:endParaRPr lang="en-US" b="1" dirty="0">
            <a:solidFill>
              <a:schemeClr val="tx1"/>
            </a:solidFill>
            <a:latin typeface="+mj-lt"/>
          </a:endParaRPr>
        </a:p>
      </dgm:t>
    </dgm:pt>
    <dgm:pt modelId="{420277FD-D08D-9C42-B7FA-E2FC202D3EBC}" type="parTrans" cxnId="{00DFDE08-D966-8446-AD1C-28DA9AEB2BD8}">
      <dgm:prSet/>
      <dgm:spPr/>
      <dgm:t>
        <a:bodyPr/>
        <a:lstStyle/>
        <a:p>
          <a:endParaRPr lang="en-US"/>
        </a:p>
      </dgm:t>
    </dgm:pt>
    <dgm:pt modelId="{F9D55219-6B4A-184B-8E20-A409BEB3335C}" type="sibTrans" cxnId="{00DFDE08-D966-8446-AD1C-28DA9AEB2BD8}">
      <dgm:prSet/>
      <dgm:spPr/>
      <dgm:t>
        <a:bodyPr/>
        <a:lstStyle/>
        <a:p>
          <a:endParaRPr lang="en-US"/>
        </a:p>
      </dgm:t>
    </dgm:pt>
    <dgm:pt modelId="{2393C1DF-512E-9043-AD62-AE43E366DB5A}">
      <dgm:prSet/>
      <dgm:spPr>
        <a:ln w="6350" cmpd="sng">
          <a:solidFill>
            <a:srgbClr val="0000FF"/>
          </a:solidFill>
        </a:ln>
      </dgm:spPr>
      <dgm:t>
        <a:bodyPr/>
        <a:lstStyle/>
        <a:p>
          <a:pPr rtl="0"/>
          <a:r>
            <a:rPr lang="en-US" b="1" dirty="0" smtClean="0">
              <a:latin typeface="+mj-lt"/>
            </a:rPr>
            <a:t>Data are archived for indefinite periods</a:t>
          </a:r>
        </a:p>
      </dgm:t>
    </dgm:pt>
    <dgm:pt modelId="{E568E7B0-0BDA-D042-B0E7-91CF7EDD69A1}" type="parTrans" cxnId="{1E387738-767D-5F42-BC6C-2DC04CB7D247}">
      <dgm:prSet/>
      <dgm:spPr/>
      <dgm:t>
        <a:bodyPr/>
        <a:lstStyle/>
        <a:p>
          <a:endParaRPr lang="en-US"/>
        </a:p>
      </dgm:t>
    </dgm:pt>
    <dgm:pt modelId="{F4E9023E-4B1E-F64E-80A2-DDE624533AE2}" type="sibTrans" cxnId="{1E387738-767D-5F42-BC6C-2DC04CB7D247}">
      <dgm:prSet/>
      <dgm:spPr/>
      <dgm:t>
        <a:bodyPr/>
        <a:lstStyle/>
        <a:p>
          <a:endParaRPr lang="en-US"/>
        </a:p>
      </dgm:t>
    </dgm:pt>
    <dgm:pt modelId="{8E80C305-14EA-494D-B2A2-7174C57B15A6}">
      <dgm:prSet/>
      <dgm:spPr>
        <a:solidFill>
          <a:schemeClr val="accent3">
            <a:lumMod val="75000"/>
          </a:schemeClr>
        </a:solidFill>
        <a:ln w="28575" cmpd="sng">
          <a:solidFill>
            <a:schemeClr val="accent2"/>
          </a:solidFill>
        </a:ln>
      </dgm:spPr>
      <dgm:t>
        <a:bodyPr/>
        <a:lstStyle/>
        <a:p>
          <a:pPr rtl="0"/>
          <a:r>
            <a:rPr lang="en-US" b="1" dirty="0" smtClean="0">
              <a:solidFill>
                <a:schemeClr val="tx1"/>
              </a:solidFill>
              <a:latin typeface="+mj-lt"/>
            </a:rPr>
            <a:t>Approaches to encrypt stored data:</a:t>
          </a:r>
          <a:endParaRPr lang="en-US" dirty="0">
            <a:solidFill>
              <a:schemeClr val="tx1"/>
            </a:solidFill>
            <a:latin typeface="+mj-lt"/>
          </a:endParaRPr>
        </a:p>
      </dgm:t>
    </dgm:pt>
    <dgm:pt modelId="{C069AEFB-6822-9F4C-BBCE-91F7A091AFE8}" type="parTrans" cxnId="{7F52AEBF-C56A-D146-BD86-648EE08C734C}">
      <dgm:prSet/>
      <dgm:spPr/>
      <dgm:t>
        <a:bodyPr/>
        <a:lstStyle/>
        <a:p>
          <a:endParaRPr lang="en-US"/>
        </a:p>
      </dgm:t>
    </dgm:pt>
    <dgm:pt modelId="{C04878E8-9651-4E4C-A501-47798FD62919}" type="sibTrans" cxnId="{7F52AEBF-C56A-D146-BD86-648EE08C734C}">
      <dgm:prSet/>
      <dgm:spPr/>
      <dgm:t>
        <a:bodyPr/>
        <a:lstStyle/>
        <a:p>
          <a:endParaRPr lang="en-US"/>
        </a:p>
      </dgm:t>
    </dgm:pt>
    <dgm:pt modelId="{85D7D8A0-EE98-B24D-9616-6BAE749FF32E}">
      <dgm:prSet/>
      <dgm:spPr>
        <a:ln w="6350" cmpd="sng">
          <a:solidFill>
            <a:srgbClr val="0000FF"/>
          </a:solidFill>
        </a:ln>
      </dgm:spPr>
      <dgm:t>
        <a:bodyPr/>
        <a:lstStyle/>
        <a:p>
          <a:pPr rtl="0"/>
          <a:r>
            <a:rPr lang="en-US" b="1" dirty="0" smtClean="0">
              <a:latin typeface="+mj-lt"/>
            </a:rPr>
            <a:t>Back-end appliance</a:t>
          </a:r>
          <a:endParaRPr lang="en-US" dirty="0">
            <a:latin typeface="+mj-lt"/>
          </a:endParaRPr>
        </a:p>
      </dgm:t>
    </dgm:pt>
    <dgm:pt modelId="{037445B4-D841-2F4D-A6FF-BD14B6B6677F}" type="parTrans" cxnId="{86743C51-BB1D-3C4F-A446-538341E05011}">
      <dgm:prSet/>
      <dgm:spPr/>
      <dgm:t>
        <a:bodyPr/>
        <a:lstStyle/>
        <a:p>
          <a:endParaRPr lang="en-US"/>
        </a:p>
      </dgm:t>
    </dgm:pt>
    <dgm:pt modelId="{AD2BD323-AD82-5941-9BF7-DC486B0E051E}" type="sibTrans" cxnId="{86743C51-BB1D-3C4F-A446-538341E05011}">
      <dgm:prSet/>
      <dgm:spPr/>
      <dgm:t>
        <a:bodyPr/>
        <a:lstStyle/>
        <a:p>
          <a:endParaRPr lang="en-US"/>
        </a:p>
      </dgm:t>
    </dgm:pt>
    <dgm:pt modelId="{5E8978FF-5AE1-FD46-987D-3947FD113F9C}">
      <dgm:prSet/>
      <dgm:spPr>
        <a:ln w="6350" cmpd="sng">
          <a:solidFill>
            <a:srgbClr val="0000FF"/>
          </a:solidFill>
        </a:ln>
      </dgm:spPr>
      <dgm:t>
        <a:bodyPr/>
        <a:lstStyle/>
        <a:p>
          <a:pPr rtl="0"/>
          <a:r>
            <a:rPr lang="en-US" b="1" dirty="0" smtClean="0">
              <a:latin typeface="+mj-lt"/>
            </a:rPr>
            <a:t>Library based tape encryption</a:t>
          </a:r>
          <a:endParaRPr lang="en-US" dirty="0">
            <a:latin typeface="+mj-lt"/>
          </a:endParaRPr>
        </a:p>
      </dgm:t>
    </dgm:pt>
    <dgm:pt modelId="{27882AC6-4286-514A-A1B7-50717ABE1AF8}" type="parTrans" cxnId="{B6C99FAD-24CF-D040-90CC-570E52BBB1AE}">
      <dgm:prSet/>
      <dgm:spPr/>
      <dgm:t>
        <a:bodyPr/>
        <a:lstStyle/>
        <a:p>
          <a:endParaRPr lang="en-US"/>
        </a:p>
      </dgm:t>
    </dgm:pt>
    <dgm:pt modelId="{D47A22CD-9508-C448-A530-3D79698826B3}" type="sibTrans" cxnId="{B6C99FAD-24CF-D040-90CC-570E52BBB1AE}">
      <dgm:prSet/>
      <dgm:spPr/>
      <dgm:t>
        <a:bodyPr/>
        <a:lstStyle/>
        <a:p>
          <a:endParaRPr lang="en-US"/>
        </a:p>
      </dgm:t>
    </dgm:pt>
    <dgm:pt modelId="{AD21BEE8-33F3-E840-B751-9CC464C0CEE7}">
      <dgm:prSet/>
      <dgm:spPr>
        <a:ln w="6350" cmpd="sng">
          <a:solidFill>
            <a:srgbClr val="0000FF"/>
          </a:solidFill>
        </a:ln>
      </dgm:spPr>
      <dgm:t>
        <a:bodyPr/>
        <a:lstStyle/>
        <a:p>
          <a:pPr rtl="0"/>
          <a:r>
            <a:rPr lang="en-US" b="1" dirty="0" smtClean="0">
              <a:latin typeface="+mj-lt"/>
            </a:rPr>
            <a:t>Background laptop/PC data encryption</a:t>
          </a:r>
          <a:endParaRPr lang="en-US" dirty="0">
            <a:latin typeface="+mj-lt"/>
          </a:endParaRPr>
        </a:p>
      </dgm:t>
    </dgm:pt>
    <dgm:pt modelId="{2DEF46EF-3D2A-2D42-BF7E-CF76204C2BC3}" type="parTrans" cxnId="{C03F43B6-53BA-A44A-87E5-95B58D7CFBB4}">
      <dgm:prSet/>
      <dgm:spPr/>
      <dgm:t>
        <a:bodyPr/>
        <a:lstStyle/>
        <a:p>
          <a:endParaRPr lang="en-US"/>
        </a:p>
      </dgm:t>
    </dgm:pt>
    <dgm:pt modelId="{A24336B4-FE0E-EE4E-8846-D086097ED7F1}" type="sibTrans" cxnId="{C03F43B6-53BA-A44A-87E5-95B58D7CFBB4}">
      <dgm:prSet/>
      <dgm:spPr/>
      <dgm:t>
        <a:bodyPr/>
        <a:lstStyle/>
        <a:p>
          <a:endParaRPr lang="en-US"/>
        </a:p>
      </dgm:t>
    </dgm:pt>
    <dgm:pt modelId="{AC96D09B-C9F9-044C-B0CA-119D3EAE0DD2}">
      <dgm:prSet/>
      <dgm:spPr>
        <a:ln w="6350" cmpd="sng">
          <a:solidFill>
            <a:srgbClr val="0000FF"/>
          </a:solidFill>
        </a:ln>
      </dgm:spPr>
      <dgm:t>
        <a:bodyPr/>
        <a:lstStyle/>
        <a:p>
          <a:pPr rtl="0"/>
          <a:r>
            <a:rPr lang="en-US" b="1" dirty="0" smtClean="0">
              <a:latin typeface="+mj-lt"/>
            </a:rPr>
            <a:t>Use a commercially available encryption package</a:t>
          </a:r>
          <a:endParaRPr lang="en-US" b="1" dirty="0">
            <a:latin typeface="+mj-lt"/>
          </a:endParaRPr>
        </a:p>
      </dgm:t>
    </dgm:pt>
    <dgm:pt modelId="{76DCDD3D-D5FD-644A-84F5-2EA8D0C6A564}" type="sibTrans" cxnId="{20752819-8123-724B-896D-FA5EC0385F5D}">
      <dgm:prSet/>
      <dgm:spPr/>
      <dgm:t>
        <a:bodyPr/>
        <a:lstStyle/>
        <a:p>
          <a:endParaRPr lang="en-US"/>
        </a:p>
      </dgm:t>
    </dgm:pt>
    <dgm:pt modelId="{5CD39330-8CE1-3D47-9E38-DB839339A14C}" type="parTrans" cxnId="{20752819-8123-724B-896D-FA5EC0385F5D}">
      <dgm:prSet/>
      <dgm:spPr/>
      <dgm:t>
        <a:bodyPr/>
        <a:lstStyle/>
        <a:p>
          <a:endParaRPr lang="en-US"/>
        </a:p>
      </dgm:t>
    </dgm:pt>
    <dgm:pt modelId="{77153C1C-3DEB-A84B-87AA-CB7C6D82B7F8}">
      <dgm:prSet/>
      <dgm:spPr>
        <a:ln w="6350" cmpd="sng">
          <a:solidFill>
            <a:srgbClr val="0000FF"/>
          </a:solidFill>
        </a:ln>
      </dgm:spPr>
      <dgm:t>
        <a:bodyPr/>
        <a:lstStyle/>
        <a:p>
          <a:pPr rtl="0"/>
          <a:r>
            <a:rPr lang="en-US" b="1" dirty="0" smtClean="0">
              <a:latin typeface="+mj-lt"/>
            </a:rPr>
            <a:t>There is often little protection beyond domain authentication and operating system access controls</a:t>
          </a:r>
        </a:p>
      </dgm:t>
    </dgm:pt>
    <dgm:pt modelId="{3710A11A-8209-3147-B3F4-5C837BF201C6}" type="parTrans" cxnId="{D0384155-8C07-474A-80E0-84DC46A27659}">
      <dgm:prSet/>
      <dgm:spPr/>
      <dgm:t>
        <a:bodyPr/>
        <a:lstStyle/>
        <a:p>
          <a:endParaRPr lang="en-US"/>
        </a:p>
      </dgm:t>
    </dgm:pt>
    <dgm:pt modelId="{DA6F9FB7-5940-D740-9926-69EB5FF0C60C}" type="sibTrans" cxnId="{D0384155-8C07-474A-80E0-84DC46A27659}">
      <dgm:prSet/>
      <dgm:spPr/>
      <dgm:t>
        <a:bodyPr/>
        <a:lstStyle/>
        <a:p>
          <a:endParaRPr lang="en-US"/>
        </a:p>
      </dgm:t>
    </dgm:pt>
    <dgm:pt modelId="{54E23FF5-9126-934F-BFB2-500EAC515580}">
      <dgm:prSet/>
      <dgm:spPr>
        <a:ln w="6350" cmpd="sng">
          <a:solidFill>
            <a:srgbClr val="0000FF"/>
          </a:solidFill>
        </a:ln>
      </dgm:spPr>
      <dgm:t>
        <a:bodyPr/>
        <a:lstStyle/>
        <a:p>
          <a:pPr rtl="0"/>
          <a:r>
            <a:rPr lang="en-US" b="1" dirty="0" smtClean="0">
              <a:latin typeface="+mj-lt"/>
            </a:rPr>
            <a:t>Even though erased, until disk sectors are reused data are recoverable</a:t>
          </a:r>
        </a:p>
      </dgm:t>
    </dgm:pt>
    <dgm:pt modelId="{C5A54218-EF4B-FC4D-BEDE-92D8AB4A3CB4}" type="parTrans" cxnId="{9B305384-5A07-1146-BF86-8C53A9175674}">
      <dgm:prSet/>
      <dgm:spPr/>
      <dgm:t>
        <a:bodyPr/>
        <a:lstStyle/>
        <a:p>
          <a:endParaRPr lang="en-US"/>
        </a:p>
      </dgm:t>
    </dgm:pt>
    <dgm:pt modelId="{2B84F85D-4826-954D-B853-F4349BF508AD}" type="sibTrans" cxnId="{9B305384-5A07-1146-BF86-8C53A9175674}">
      <dgm:prSet/>
      <dgm:spPr/>
      <dgm:t>
        <a:bodyPr/>
        <a:lstStyle/>
        <a:p>
          <a:endParaRPr lang="en-US"/>
        </a:p>
      </dgm:t>
    </dgm:pt>
    <dgm:pt modelId="{A71C51AA-F89F-0B40-816C-7BB6065ED7D2}" type="pres">
      <dgm:prSet presAssocID="{82245FE9-406C-184E-A564-56093A7A3EDA}" presName="Name0" presStyleCnt="0">
        <dgm:presLayoutVars>
          <dgm:chMax val="3"/>
          <dgm:chPref val="1"/>
          <dgm:dir/>
          <dgm:animLvl val="lvl"/>
          <dgm:resizeHandles/>
        </dgm:presLayoutVars>
      </dgm:prSet>
      <dgm:spPr/>
      <dgm:t>
        <a:bodyPr/>
        <a:lstStyle/>
        <a:p>
          <a:endParaRPr lang="en-US"/>
        </a:p>
      </dgm:t>
    </dgm:pt>
    <dgm:pt modelId="{EF922745-C4C5-E749-A654-EB03C213C76A}" type="pres">
      <dgm:prSet presAssocID="{82245FE9-406C-184E-A564-56093A7A3EDA}" presName="outerBox" presStyleCnt="0"/>
      <dgm:spPr/>
    </dgm:pt>
    <dgm:pt modelId="{57127BD4-6829-8C40-AB05-41ECB69BE522}" type="pres">
      <dgm:prSet presAssocID="{82245FE9-406C-184E-A564-56093A7A3EDA}" presName="outerBoxParent" presStyleLbl="node1" presStyleIdx="0" presStyleCnt="3"/>
      <dgm:spPr/>
      <dgm:t>
        <a:bodyPr/>
        <a:lstStyle/>
        <a:p>
          <a:endParaRPr lang="en-US"/>
        </a:p>
      </dgm:t>
    </dgm:pt>
    <dgm:pt modelId="{DF2287F7-BF3F-9E40-9ADE-F892A9E96ED1}" type="pres">
      <dgm:prSet presAssocID="{82245FE9-406C-184E-A564-56093A7A3EDA}" presName="outerBoxChildren" presStyleCnt="0"/>
      <dgm:spPr/>
    </dgm:pt>
    <dgm:pt modelId="{E270A0A1-CBD5-6049-AF12-ECD1B04798C3}" type="pres">
      <dgm:prSet presAssocID="{82245FE9-406C-184E-A564-56093A7A3EDA}" presName="middleBox" presStyleCnt="0"/>
      <dgm:spPr/>
    </dgm:pt>
    <dgm:pt modelId="{93C49ED3-9BD3-5440-8F1D-4DCD6D962765}" type="pres">
      <dgm:prSet presAssocID="{82245FE9-406C-184E-A564-56093A7A3EDA}" presName="middleBoxParent" presStyleLbl="node1" presStyleIdx="1" presStyleCnt="3"/>
      <dgm:spPr/>
      <dgm:t>
        <a:bodyPr/>
        <a:lstStyle/>
        <a:p>
          <a:endParaRPr lang="en-US"/>
        </a:p>
      </dgm:t>
    </dgm:pt>
    <dgm:pt modelId="{19B0B696-3830-F74A-9365-85EFA47433A2}" type="pres">
      <dgm:prSet presAssocID="{82245FE9-406C-184E-A564-56093A7A3EDA}" presName="middleBoxChildren" presStyleCnt="0"/>
      <dgm:spPr/>
    </dgm:pt>
    <dgm:pt modelId="{5FC9EDE9-9924-2240-AF38-EBDF3CB9104D}" type="pres">
      <dgm:prSet presAssocID="{77153C1C-3DEB-A84B-87AA-CB7C6D82B7F8}" presName="mChild" presStyleLbl="fgAcc1" presStyleIdx="0" presStyleCnt="7" custLinFactY="-23729" custLinFactNeighborX="-1291" custLinFactNeighborY="-100000">
        <dgm:presLayoutVars>
          <dgm:bulletEnabled val="1"/>
        </dgm:presLayoutVars>
      </dgm:prSet>
      <dgm:spPr/>
      <dgm:t>
        <a:bodyPr/>
        <a:lstStyle/>
        <a:p>
          <a:endParaRPr lang="en-US"/>
        </a:p>
      </dgm:t>
    </dgm:pt>
    <dgm:pt modelId="{60962CA1-0A44-A64C-B669-C2DBFF7F558F}" type="pres">
      <dgm:prSet presAssocID="{DA6F9FB7-5940-D740-9926-69EB5FF0C60C}" presName="middleSibTrans" presStyleCnt="0"/>
      <dgm:spPr/>
    </dgm:pt>
    <dgm:pt modelId="{6E83172A-5826-4341-BCA6-BDD68C8DA795}" type="pres">
      <dgm:prSet presAssocID="{2393C1DF-512E-9043-AD62-AE43E366DB5A}" presName="mChild" presStyleLbl="fgAcc1" presStyleIdx="1" presStyleCnt="7" custScaleX="102096" custScaleY="77135" custLinFactY="-311" custLinFactNeighborX="-243" custLinFactNeighborY="-100000">
        <dgm:presLayoutVars>
          <dgm:bulletEnabled val="1"/>
        </dgm:presLayoutVars>
      </dgm:prSet>
      <dgm:spPr/>
      <dgm:t>
        <a:bodyPr/>
        <a:lstStyle/>
        <a:p>
          <a:endParaRPr lang="en-US"/>
        </a:p>
      </dgm:t>
    </dgm:pt>
    <dgm:pt modelId="{1488D47D-AD49-F641-8896-37CF234A90FE}" type="pres">
      <dgm:prSet presAssocID="{F4E9023E-4B1E-F64E-80A2-DDE624533AE2}" presName="middleSibTrans" presStyleCnt="0"/>
      <dgm:spPr/>
    </dgm:pt>
    <dgm:pt modelId="{255611C6-259B-3745-9D82-1FE2FA70BB9A}" type="pres">
      <dgm:prSet presAssocID="{54E23FF5-9126-934F-BFB2-500EAC515580}" presName="mChild" presStyleLbl="fgAcc1" presStyleIdx="2" presStyleCnt="7" custLinFactY="808" custLinFactNeighborX="-1291" custLinFactNeighborY="100000">
        <dgm:presLayoutVars>
          <dgm:bulletEnabled val="1"/>
        </dgm:presLayoutVars>
      </dgm:prSet>
      <dgm:spPr/>
      <dgm:t>
        <a:bodyPr/>
        <a:lstStyle/>
        <a:p>
          <a:endParaRPr lang="en-US"/>
        </a:p>
      </dgm:t>
    </dgm:pt>
    <dgm:pt modelId="{5F95A7A0-5EFB-FC43-B10B-2EE4BBE15508}" type="pres">
      <dgm:prSet presAssocID="{82245FE9-406C-184E-A564-56093A7A3EDA}" presName="centerBox" presStyleCnt="0"/>
      <dgm:spPr/>
    </dgm:pt>
    <dgm:pt modelId="{188FBCD3-1600-D04D-8E8A-992194F0471C}" type="pres">
      <dgm:prSet presAssocID="{82245FE9-406C-184E-A564-56093A7A3EDA}" presName="centerBoxParent" presStyleLbl="node1" presStyleIdx="2" presStyleCnt="3"/>
      <dgm:spPr/>
      <dgm:t>
        <a:bodyPr/>
        <a:lstStyle/>
        <a:p>
          <a:endParaRPr lang="en-US"/>
        </a:p>
      </dgm:t>
    </dgm:pt>
    <dgm:pt modelId="{F938A11B-3305-F842-B887-F0A3B2CC464E}" type="pres">
      <dgm:prSet presAssocID="{82245FE9-406C-184E-A564-56093A7A3EDA}" presName="centerBoxChildren" presStyleCnt="0"/>
      <dgm:spPr/>
    </dgm:pt>
    <dgm:pt modelId="{8CF22125-005B-ED4E-8441-F0AAC4C9ED8E}" type="pres">
      <dgm:prSet presAssocID="{AC96D09B-C9F9-044C-B0CA-119D3EAE0DD2}" presName="cChild" presStyleLbl="fgAcc1" presStyleIdx="3" presStyleCnt="7">
        <dgm:presLayoutVars>
          <dgm:bulletEnabled val="1"/>
        </dgm:presLayoutVars>
      </dgm:prSet>
      <dgm:spPr/>
      <dgm:t>
        <a:bodyPr/>
        <a:lstStyle/>
        <a:p>
          <a:endParaRPr lang="en-US"/>
        </a:p>
      </dgm:t>
    </dgm:pt>
    <dgm:pt modelId="{B81E48AB-908F-2D4D-9C5D-5B872E8F0DC8}" type="pres">
      <dgm:prSet presAssocID="{76DCDD3D-D5FD-644A-84F5-2EA8D0C6A564}" presName="centerSibTrans" presStyleCnt="0"/>
      <dgm:spPr/>
    </dgm:pt>
    <dgm:pt modelId="{63CE57F3-E9E1-9C47-9735-2F58AA6459EA}" type="pres">
      <dgm:prSet presAssocID="{85D7D8A0-EE98-B24D-9616-6BAE749FF32E}" presName="cChild" presStyleLbl="fgAcc1" presStyleIdx="4" presStyleCnt="7">
        <dgm:presLayoutVars>
          <dgm:bulletEnabled val="1"/>
        </dgm:presLayoutVars>
      </dgm:prSet>
      <dgm:spPr/>
      <dgm:t>
        <a:bodyPr/>
        <a:lstStyle/>
        <a:p>
          <a:endParaRPr lang="en-US"/>
        </a:p>
      </dgm:t>
    </dgm:pt>
    <dgm:pt modelId="{09F7C353-F150-5D4F-8774-E61023E59A4E}" type="pres">
      <dgm:prSet presAssocID="{AD2BD323-AD82-5941-9BF7-DC486B0E051E}" presName="centerSibTrans" presStyleCnt="0"/>
      <dgm:spPr/>
    </dgm:pt>
    <dgm:pt modelId="{55E054E3-CA31-BA4C-8F2E-C80ADFD26591}" type="pres">
      <dgm:prSet presAssocID="{5E8978FF-5AE1-FD46-987D-3947FD113F9C}" presName="cChild" presStyleLbl="fgAcc1" presStyleIdx="5" presStyleCnt="7">
        <dgm:presLayoutVars>
          <dgm:bulletEnabled val="1"/>
        </dgm:presLayoutVars>
      </dgm:prSet>
      <dgm:spPr/>
      <dgm:t>
        <a:bodyPr/>
        <a:lstStyle/>
        <a:p>
          <a:endParaRPr lang="en-US"/>
        </a:p>
      </dgm:t>
    </dgm:pt>
    <dgm:pt modelId="{7440286F-0767-1C4D-874C-9131805789CA}" type="pres">
      <dgm:prSet presAssocID="{D47A22CD-9508-C448-A530-3D79698826B3}" presName="centerSibTrans" presStyleCnt="0"/>
      <dgm:spPr/>
    </dgm:pt>
    <dgm:pt modelId="{1887D0B3-502C-A445-A08A-951A81A766EC}" type="pres">
      <dgm:prSet presAssocID="{AD21BEE8-33F3-E840-B751-9CC464C0CEE7}" presName="cChild" presStyleLbl="fgAcc1" presStyleIdx="6" presStyleCnt="7">
        <dgm:presLayoutVars>
          <dgm:bulletEnabled val="1"/>
        </dgm:presLayoutVars>
      </dgm:prSet>
      <dgm:spPr/>
      <dgm:t>
        <a:bodyPr/>
        <a:lstStyle/>
        <a:p>
          <a:endParaRPr lang="en-US"/>
        </a:p>
      </dgm:t>
    </dgm:pt>
  </dgm:ptLst>
  <dgm:cxnLst>
    <dgm:cxn modelId="{3FCBFF4B-0078-2F4D-8E20-9DEA4F901114}" type="presOf" srcId="{54E23FF5-9126-934F-BFB2-500EAC515580}" destId="{255611C6-259B-3745-9D82-1FE2FA70BB9A}" srcOrd="0" destOrd="0" presId="urn:microsoft.com/office/officeart/2005/8/layout/target2"/>
    <dgm:cxn modelId="{C47ED2C4-231C-FA46-93B2-4C94C653F20C}" type="presOf" srcId="{AD21BEE8-33F3-E840-B751-9CC464C0CEE7}" destId="{1887D0B3-502C-A445-A08A-951A81A766EC}" srcOrd="0" destOrd="0" presId="urn:microsoft.com/office/officeart/2005/8/layout/target2"/>
    <dgm:cxn modelId="{8217CC46-9F73-B040-BF05-7087699FC1F7}" type="presOf" srcId="{AC96D09B-C9F9-044C-B0CA-119D3EAE0DD2}" destId="{8CF22125-005B-ED4E-8441-F0AAC4C9ED8E}" srcOrd="0" destOrd="0" presId="urn:microsoft.com/office/officeart/2005/8/layout/target2"/>
    <dgm:cxn modelId="{11D55817-D60D-B848-A451-4086CB39E5C5}" type="presOf" srcId="{8E80C305-14EA-494D-B2A2-7174C57B15A6}" destId="{188FBCD3-1600-D04D-8E8A-992194F0471C}" srcOrd="0" destOrd="0" presId="urn:microsoft.com/office/officeart/2005/8/layout/target2"/>
    <dgm:cxn modelId="{4869DBD4-1D13-0746-95ED-D73117287FDD}" type="presOf" srcId="{2393C1DF-512E-9043-AD62-AE43E366DB5A}" destId="{6E83172A-5826-4341-BCA6-BDD68C8DA795}" srcOrd="0" destOrd="0" presId="urn:microsoft.com/office/officeart/2005/8/layout/target2"/>
    <dgm:cxn modelId="{3D4AA7C0-FABF-B846-AC6A-CD4F3B9DE55A}" type="presOf" srcId="{82245FE9-406C-184E-A564-56093A7A3EDA}" destId="{A71C51AA-F89F-0B40-816C-7BB6065ED7D2}" srcOrd="0" destOrd="0" presId="urn:microsoft.com/office/officeart/2005/8/layout/target2"/>
    <dgm:cxn modelId="{87163980-FC4C-3B4C-9D4B-F8BD4C5ED402}" type="presOf" srcId="{1265B610-2E96-554B-B841-AF064D8B1D2B}" destId="{93C49ED3-9BD3-5440-8F1D-4DCD6D962765}" srcOrd="0" destOrd="0" presId="urn:microsoft.com/office/officeart/2005/8/layout/target2"/>
    <dgm:cxn modelId="{C03F43B6-53BA-A44A-87E5-95B58D7CFBB4}" srcId="{8E80C305-14EA-494D-B2A2-7174C57B15A6}" destId="{AD21BEE8-33F3-E840-B751-9CC464C0CEE7}" srcOrd="3" destOrd="0" parTransId="{2DEF46EF-3D2A-2D42-BF7E-CF76204C2BC3}" sibTransId="{A24336B4-FE0E-EE4E-8846-D086097ED7F1}"/>
    <dgm:cxn modelId="{52074632-07A5-DC45-86DB-620573B8366C}" type="presOf" srcId="{5E8978FF-5AE1-FD46-987D-3947FD113F9C}" destId="{55E054E3-CA31-BA4C-8F2E-C80ADFD26591}" srcOrd="0" destOrd="0" presId="urn:microsoft.com/office/officeart/2005/8/layout/target2"/>
    <dgm:cxn modelId="{7F52AEBF-C56A-D146-BD86-648EE08C734C}" srcId="{82245FE9-406C-184E-A564-56093A7A3EDA}" destId="{8E80C305-14EA-494D-B2A2-7174C57B15A6}" srcOrd="2" destOrd="0" parTransId="{C069AEFB-6822-9F4C-BBCE-91F7A091AFE8}" sibTransId="{C04878E8-9651-4E4C-A501-47798FD62919}"/>
    <dgm:cxn modelId="{1E387738-767D-5F42-BC6C-2DC04CB7D247}" srcId="{1265B610-2E96-554B-B841-AF064D8B1D2B}" destId="{2393C1DF-512E-9043-AD62-AE43E366DB5A}" srcOrd="1" destOrd="0" parTransId="{E568E7B0-0BDA-D042-B0E7-91CF7EDD69A1}" sibTransId="{F4E9023E-4B1E-F64E-80A2-DDE624533AE2}"/>
    <dgm:cxn modelId="{B6C99FAD-24CF-D040-90CC-570E52BBB1AE}" srcId="{8E80C305-14EA-494D-B2A2-7174C57B15A6}" destId="{5E8978FF-5AE1-FD46-987D-3947FD113F9C}" srcOrd="2" destOrd="0" parTransId="{27882AC6-4286-514A-A1B7-50717ABE1AF8}" sibTransId="{D47A22CD-9508-C448-A530-3D79698826B3}"/>
    <dgm:cxn modelId="{D0384155-8C07-474A-80E0-84DC46A27659}" srcId="{1265B610-2E96-554B-B841-AF064D8B1D2B}" destId="{77153C1C-3DEB-A84B-87AA-CB7C6D82B7F8}" srcOrd="0" destOrd="0" parTransId="{3710A11A-8209-3147-B3F4-5C837BF201C6}" sibTransId="{DA6F9FB7-5940-D740-9926-69EB5FF0C60C}"/>
    <dgm:cxn modelId="{00DFDE08-D966-8446-AD1C-28DA9AEB2BD8}" srcId="{82245FE9-406C-184E-A564-56093A7A3EDA}" destId="{1265B610-2E96-554B-B841-AF064D8B1D2B}" srcOrd="1" destOrd="0" parTransId="{420277FD-D08D-9C42-B7FA-E2FC202D3EBC}" sibTransId="{F9D55219-6B4A-184B-8E20-A409BEB3335C}"/>
    <dgm:cxn modelId="{FC7688A7-42E7-8A4A-A5E7-4BCE2BB26AF2}" type="presOf" srcId="{77153C1C-3DEB-A84B-87AA-CB7C6D82B7F8}" destId="{5FC9EDE9-9924-2240-AF38-EBDF3CB9104D}" srcOrd="0" destOrd="0" presId="urn:microsoft.com/office/officeart/2005/8/layout/target2"/>
    <dgm:cxn modelId="{20752819-8123-724B-896D-FA5EC0385F5D}" srcId="{8E80C305-14EA-494D-B2A2-7174C57B15A6}" destId="{AC96D09B-C9F9-044C-B0CA-119D3EAE0DD2}" srcOrd="0" destOrd="0" parTransId="{5CD39330-8CE1-3D47-9E38-DB839339A14C}" sibTransId="{76DCDD3D-D5FD-644A-84F5-2EA8D0C6A564}"/>
    <dgm:cxn modelId="{0D29DBEB-27EB-5C40-94B1-CB2CBE869124}" type="presOf" srcId="{85D7D8A0-EE98-B24D-9616-6BAE749FF32E}" destId="{63CE57F3-E9E1-9C47-9735-2F58AA6459EA}" srcOrd="0" destOrd="0" presId="urn:microsoft.com/office/officeart/2005/8/layout/target2"/>
    <dgm:cxn modelId="{029F5FA0-2271-3B40-B0AD-63D5A6F3DCAE}" type="presOf" srcId="{68D4AB57-ED29-6948-A591-F4DFDEFD60CA}" destId="{57127BD4-6829-8C40-AB05-41ECB69BE522}" srcOrd="0" destOrd="0" presId="urn:microsoft.com/office/officeart/2005/8/layout/target2"/>
    <dgm:cxn modelId="{D3BA106B-5646-734C-AEF7-458C2A34E26C}" srcId="{82245FE9-406C-184E-A564-56093A7A3EDA}" destId="{68D4AB57-ED29-6948-A591-F4DFDEFD60CA}" srcOrd="0" destOrd="0" parTransId="{45ADFF47-DB37-5245-894A-9CBC30DB4B2F}" sibTransId="{4587644D-BA58-3647-B9C8-7F2133898072}"/>
    <dgm:cxn modelId="{9B305384-5A07-1146-BF86-8C53A9175674}" srcId="{1265B610-2E96-554B-B841-AF064D8B1D2B}" destId="{54E23FF5-9126-934F-BFB2-500EAC515580}" srcOrd="2" destOrd="0" parTransId="{C5A54218-EF4B-FC4D-BEDE-92D8AB4A3CB4}" sibTransId="{2B84F85D-4826-954D-B853-F4349BF508AD}"/>
    <dgm:cxn modelId="{86743C51-BB1D-3C4F-A446-538341E05011}" srcId="{8E80C305-14EA-494D-B2A2-7174C57B15A6}" destId="{85D7D8A0-EE98-B24D-9616-6BAE749FF32E}" srcOrd="1" destOrd="0" parTransId="{037445B4-D841-2F4D-A6FF-BD14B6B6677F}" sibTransId="{AD2BD323-AD82-5941-9BF7-DC486B0E051E}"/>
    <dgm:cxn modelId="{3492E692-1AA1-C44B-8C27-B3092B678694}" type="presParOf" srcId="{A71C51AA-F89F-0B40-816C-7BB6065ED7D2}" destId="{EF922745-C4C5-E749-A654-EB03C213C76A}" srcOrd="0" destOrd="0" presId="urn:microsoft.com/office/officeart/2005/8/layout/target2"/>
    <dgm:cxn modelId="{9BBEDC03-C19F-6A4A-B17D-4D9B5FB728E4}" type="presParOf" srcId="{EF922745-C4C5-E749-A654-EB03C213C76A}" destId="{57127BD4-6829-8C40-AB05-41ECB69BE522}" srcOrd="0" destOrd="0" presId="urn:microsoft.com/office/officeart/2005/8/layout/target2"/>
    <dgm:cxn modelId="{EAC34CC8-E89B-0449-8AAE-4FA5B08F5422}" type="presParOf" srcId="{EF922745-C4C5-E749-A654-EB03C213C76A}" destId="{DF2287F7-BF3F-9E40-9ADE-F892A9E96ED1}" srcOrd="1" destOrd="0" presId="urn:microsoft.com/office/officeart/2005/8/layout/target2"/>
    <dgm:cxn modelId="{C2B1E70F-B895-8445-B9A9-F303462D0665}" type="presParOf" srcId="{A71C51AA-F89F-0B40-816C-7BB6065ED7D2}" destId="{E270A0A1-CBD5-6049-AF12-ECD1B04798C3}" srcOrd="1" destOrd="0" presId="urn:microsoft.com/office/officeart/2005/8/layout/target2"/>
    <dgm:cxn modelId="{101DE017-EE60-0D42-98A9-BA7475D9F8E6}" type="presParOf" srcId="{E270A0A1-CBD5-6049-AF12-ECD1B04798C3}" destId="{93C49ED3-9BD3-5440-8F1D-4DCD6D962765}" srcOrd="0" destOrd="0" presId="urn:microsoft.com/office/officeart/2005/8/layout/target2"/>
    <dgm:cxn modelId="{1ABF2A3E-0695-1948-9B96-631CEBB5D860}" type="presParOf" srcId="{E270A0A1-CBD5-6049-AF12-ECD1B04798C3}" destId="{19B0B696-3830-F74A-9365-85EFA47433A2}" srcOrd="1" destOrd="0" presId="urn:microsoft.com/office/officeart/2005/8/layout/target2"/>
    <dgm:cxn modelId="{389FB0DC-C949-2C40-A38A-F865FF04BD44}" type="presParOf" srcId="{19B0B696-3830-F74A-9365-85EFA47433A2}" destId="{5FC9EDE9-9924-2240-AF38-EBDF3CB9104D}" srcOrd="0" destOrd="0" presId="urn:microsoft.com/office/officeart/2005/8/layout/target2"/>
    <dgm:cxn modelId="{B7F9DF79-FF94-114A-ABDE-BF7B0F932C8D}" type="presParOf" srcId="{19B0B696-3830-F74A-9365-85EFA47433A2}" destId="{60962CA1-0A44-A64C-B669-C2DBFF7F558F}" srcOrd="1" destOrd="0" presId="urn:microsoft.com/office/officeart/2005/8/layout/target2"/>
    <dgm:cxn modelId="{33102E1C-5D38-3C47-8842-8356E77AEE61}" type="presParOf" srcId="{19B0B696-3830-F74A-9365-85EFA47433A2}" destId="{6E83172A-5826-4341-BCA6-BDD68C8DA795}" srcOrd="2" destOrd="0" presId="urn:microsoft.com/office/officeart/2005/8/layout/target2"/>
    <dgm:cxn modelId="{AC12C91E-D5B1-A948-BDDA-FC62777E9A33}" type="presParOf" srcId="{19B0B696-3830-F74A-9365-85EFA47433A2}" destId="{1488D47D-AD49-F641-8896-37CF234A90FE}" srcOrd="3" destOrd="0" presId="urn:microsoft.com/office/officeart/2005/8/layout/target2"/>
    <dgm:cxn modelId="{4B64A38E-13F7-274A-9AC5-122477F4D115}" type="presParOf" srcId="{19B0B696-3830-F74A-9365-85EFA47433A2}" destId="{255611C6-259B-3745-9D82-1FE2FA70BB9A}" srcOrd="4" destOrd="0" presId="urn:microsoft.com/office/officeart/2005/8/layout/target2"/>
    <dgm:cxn modelId="{A5066758-F2AC-B144-AEAE-C5BD2A35EC02}" type="presParOf" srcId="{A71C51AA-F89F-0B40-816C-7BB6065ED7D2}" destId="{5F95A7A0-5EFB-FC43-B10B-2EE4BBE15508}" srcOrd="2" destOrd="0" presId="urn:microsoft.com/office/officeart/2005/8/layout/target2"/>
    <dgm:cxn modelId="{37DFBDC4-9722-6A49-9402-D627142BA607}" type="presParOf" srcId="{5F95A7A0-5EFB-FC43-B10B-2EE4BBE15508}" destId="{188FBCD3-1600-D04D-8E8A-992194F0471C}" srcOrd="0" destOrd="0" presId="urn:microsoft.com/office/officeart/2005/8/layout/target2"/>
    <dgm:cxn modelId="{968D60C3-933A-034F-BFB5-B801864AC667}" type="presParOf" srcId="{5F95A7A0-5EFB-FC43-B10B-2EE4BBE15508}" destId="{F938A11B-3305-F842-B887-F0A3B2CC464E}" srcOrd="1" destOrd="0" presId="urn:microsoft.com/office/officeart/2005/8/layout/target2"/>
    <dgm:cxn modelId="{D6D0F2B3-F7F1-6849-BF83-239DD18D9C1C}" type="presParOf" srcId="{F938A11B-3305-F842-B887-F0A3B2CC464E}" destId="{8CF22125-005B-ED4E-8441-F0AAC4C9ED8E}" srcOrd="0" destOrd="0" presId="urn:microsoft.com/office/officeart/2005/8/layout/target2"/>
    <dgm:cxn modelId="{0302FD6A-E6B7-BF47-8271-46BA246827E8}" type="presParOf" srcId="{F938A11B-3305-F842-B887-F0A3B2CC464E}" destId="{B81E48AB-908F-2D4D-9C5D-5B872E8F0DC8}" srcOrd="1" destOrd="0" presId="urn:microsoft.com/office/officeart/2005/8/layout/target2"/>
    <dgm:cxn modelId="{B189DABE-02C6-6143-BC00-43B6B1B3DEFD}" type="presParOf" srcId="{F938A11B-3305-F842-B887-F0A3B2CC464E}" destId="{63CE57F3-E9E1-9C47-9735-2F58AA6459EA}" srcOrd="2" destOrd="0" presId="urn:microsoft.com/office/officeart/2005/8/layout/target2"/>
    <dgm:cxn modelId="{25B72B66-465D-D64A-BDF0-D62947CD6DD4}" type="presParOf" srcId="{F938A11B-3305-F842-B887-F0A3B2CC464E}" destId="{09F7C353-F150-5D4F-8774-E61023E59A4E}" srcOrd="3" destOrd="0" presId="urn:microsoft.com/office/officeart/2005/8/layout/target2"/>
    <dgm:cxn modelId="{1C75E6C2-EE65-644E-8D71-21821FA23027}" type="presParOf" srcId="{F938A11B-3305-F842-B887-F0A3B2CC464E}" destId="{55E054E3-CA31-BA4C-8F2E-C80ADFD26591}" srcOrd="4" destOrd="0" presId="urn:microsoft.com/office/officeart/2005/8/layout/target2"/>
    <dgm:cxn modelId="{67BF15F0-034F-274E-80E6-4580738ADADA}" type="presParOf" srcId="{F938A11B-3305-F842-B887-F0A3B2CC464E}" destId="{7440286F-0767-1C4D-874C-9131805789CA}" srcOrd="5" destOrd="0" presId="urn:microsoft.com/office/officeart/2005/8/layout/target2"/>
    <dgm:cxn modelId="{A9AB5FCE-EECD-6C47-9C84-3066319F9468}" type="presParOf" srcId="{F938A11B-3305-F842-B887-F0A3B2CC464E}" destId="{1887D0B3-502C-A445-A08A-951A81A766EC}"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15ACF-09FA-FB4F-8F7D-E6FF59A36FF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9D6164EB-D7ED-6342-828C-72F9595B3158}">
      <dgm:prSet/>
      <dgm:spPr/>
      <dgm:t>
        <a:bodyPr/>
        <a:lstStyle/>
        <a:p>
          <a:pPr rtl="0"/>
          <a:r>
            <a:rPr lang="en-US" b="1" dirty="0" smtClean="0">
              <a:effectLst/>
            </a:rPr>
            <a:t>Needed a replacement for 3DES</a:t>
          </a:r>
          <a:endParaRPr lang="en-US" dirty="0">
            <a:effectLst/>
          </a:endParaRPr>
        </a:p>
      </dgm:t>
    </dgm:pt>
    <dgm:pt modelId="{59651BEE-D58E-054B-A1CF-9C3A0B207B8F}" type="parTrans" cxnId="{BC1C011A-618E-C347-A32B-EBD3F58913B1}">
      <dgm:prSet/>
      <dgm:spPr/>
      <dgm:t>
        <a:bodyPr/>
        <a:lstStyle/>
        <a:p>
          <a:endParaRPr lang="en-US"/>
        </a:p>
      </dgm:t>
    </dgm:pt>
    <dgm:pt modelId="{877112CD-AC6C-9A4A-B224-5D5E685ECFFB}" type="sibTrans" cxnId="{BC1C011A-618E-C347-A32B-EBD3F58913B1}">
      <dgm:prSet/>
      <dgm:spPr/>
      <dgm:t>
        <a:bodyPr/>
        <a:lstStyle/>
        <a:p>
          <a:endParaRPr lang="en-US"/>
        </a:p>
      </dgm:t>
    </dgm:pt>
    <dgm:pt modelId="{3CFCB383-DADE-654C-A5D8-12DAA7CEA391}">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3DES was not reasonable for long term use</a:t>
          </a:r>
        </a:p>
      </dgm:t>
    </dgm:pt>
    <dgm:pt modelId="{6C0B8728-05C2-6B48-A1CB-B166843082D8}" type="parTrans" cxnId="{97006530-F327-DC48-B7EE-192D8798DFD2}">
      <dgm:prSet/>
      <dgm:spPr/>
      <dgm:t>
        <a:bodyPr/>
        <a:lstStyle/>
        <a:p>
          <a:endParaRPr lang="en-US"/>
        </a:p>
      </dgm:t>
    </dgm:pt>
    <dgm:pt modelId="{B93E2734-B9A1-4F48-BBFA-BFD72BAC59F1}" type="sibTrans" cxnId="{97006530-F327-DC48-B7EE-192D8798DFD2}">
      <dgm:prSet/>
      <dgm:spPr/>
      <dgm:t>
        <a:bodyPr/>
        <a:lstStyle/>
        <a:p>
          <a:endParaRPr lang="en-US"/>
        </a:p>
      </dgm:t>
    </dgm:pt>
    <dgm:pt modelId="{904A5BE3-DB8A-7549-9CC2-310FAFE11132}">
      <dgm:prSet/>
      <dgm:spPr/>
      <dgm:t>
        <a:bodyPr/>
        <a:lstStyle/>
        <a:p>
          <a:pPr rtl="0"/>
          <a:r>
            <a:rPr lang="en-US" b="1" dirty="0" smtClean="0"/>
            <a:t>NIST called for proposals for a new AES in 1997</a:t>
          </a:r>
          <a:endParaRPr lang="en-US" dirty="0"/>
        </a:p>
      </dgm:t>
    </dgm:pt>
    <dgm:pt modelId="{82CC6848-EC8B-7944-B3CD-A6B597BBBF07}" type="parTrans" cxnId="{E1F81116-6D3C-E14B-8A31-FD2D2E97CF65}">
      <dgm:prSet/>
      <dgm:spPr/>
      <dgm:t>
        <a:bodyPr/>
        <a:lstStyle/>
        <a:p>
          <a:endParaRPr lang="en-US"/>
        </a:p>
      </dgm:t>
    </dgm:pt>
    <dgm:pt modelId="{411CDA91-8665-B646-B445-BE6BBB2B0C99}" type="sibTrans" cxnId="{E1F81116-6D3C-E14B-8A31-FD2D2E97CF65}">
      <dgm:prSet/>
      <dgm:spPr/>
      <dgm:t>
        <a:bodyPr/>
        <a:lstStyle/>
        <a:p>
          <a:endParaRPr lang="en-US"/>
        </a:p>
      </dgm:t>
    </dgm:pt>
    <dgm:pt modelId="{6968C39E-8CBE-6F4B-A267-2F71EF660F35}">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Should have a security strength equal to or better than 3DES</a:t>
          </a:r>
          <a:endParaRPr lang="en-US" dirty="0">
            <a:effectLst>
              <a:outerShdw blurRad="38100" dist="38100" dir="2700000" algn="tl">
                <a:srgbClr val="000000">
                  <a:alpha val="43137"/>
                </a:srgbClr>
              </a:outerShdw>
            </a:effectLst>
            <a:latin typeface="+mj-lt"/>
          </a:endParaRPr>
        </a:p>
      </dgm:t>
    </dgm:pt>
    <dgm:pt modelId="{2022CBCC-3913-4348-9C1E-6A46DAC4BA56}" type="parTrans" cxnId="{B60F23C5-99FD-CB40-91DC-8AC25715A6F7}">
      <dgm:prSet/>
      <dgm:spPr/>
      <dgm:t>
        <a:bodyPr/>
        <a:lstStyle/>
        <a:p>
          <a:endParaRPr lang="en-US"/>
        </a:p>
      </dgm:t>
    </dgm:pt>
    <dgm:pt modelId="{E2799859-51C8-EA4D-BF1A-E78D234B0EDC}" type="sibTrans" cxnId="{B60F23C5-99FD-CB40-91DC-8AC25715A6F7}">
      <dgm:prSet/>
      <dgm:spPr/>
      <dgm:t>
        <a:bodyPr/>
        <a:lstStyle/>
        <a:p>
          <a:endParaRPr lang="en-US"/>
        </a:p>
      </dgm:t>
    </dgm:pt>
    <dgm:pt modelId="{301CF320-3673-1043-8B5A-4A07132E739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Significantly improved efficiency</a:t>
          </a:r>
          <a:endParaRPr lang="en-US" dirty="0">
            <a:effectLst>
              <a:outerShdw blurRad="38100" dist="38100" dir="2700000" algn="tl">
                <a:srgbClr val="000000">
                  <a:alpha val="43137"/>
                </a:srgbClr>
              </a:outerShdw>
            </a:effectLst>
            <a:latin typeface="+mj-lt"/>
          </a:endParaRPr>
        </a:p>
      </dgm:t>
    </dgm:pt>
    <dgm:pt modelId="{8FB46D5B-7254-8641-848B-84FC128255EB}" type="parTrans" cxnId="{15D13E5B-4622-5045-A488-5672A9515203}">
      <dgm:prSet/>
      <dgm:spPr/>
      <dgm:t>
        <a:bodyPr/>
        <a:lstStyle/>
        <a:p>
          <a:endParaRPr lang="en-US"/>
        </a:p>
      </dgm:t>
    </dgm:pt>
    <dgm:pt modelId="{C35250FA-0517-F74E-B9EE-13A6F0FFF731}" type="sibTrans" cxnId="{15D13E5B-4622-5045-A488-5672A9515203}">
      <dgm:prSet/>
      <dgm:spPr/>
      <dgm:t>
        <a:bodyPr/>
        <a:lstStyle/>
        <a:p>
          <a:endParaRPr lang="en-US"/>
        </a:p>
      </dgm:t>
    </dgm:pt>
    <dgm:pt modelId="{5BD4138D-52F5-5F4E-B016-4F3881361F0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Symmetric block cipher</a:t>
          </a:r>
          <a:endParaRPr lang="en-US" dirty="0">
            <a:effectLst>
              <a:outerShdw blurRad="38100" dist="38100" dir="2700000" algn="tl">
                <a:srgbClr val="000000">
                  <a:alpha val="43137"/>
                </a:srgbClr>
              </a:outerShdw>
            </a:effectLst>
            <a:latin typeface="+mj-lt"/>
          </a:endParaRPr>
        </a:p>
      </dgm:t>
    </dgm:pt>
    <dgm:pt modelId="{29BECC1D-8FA0-534D-B146-390353AF5F2F}" type="parTrans" cxnId="{9FF1BE36-6455-5245-A347-3045CD675675}">
      <dgm:prSet/>
      <dgm:spPr/>
      <dgm:t>
        <a:bodyPr/>
        <a:lstStyle/>
        <a:p>
          <a:endParaRPr lang="en-US"/>
        </a:p>
      </dgm:t>
    </dgm:pt>
    <dgm:pt modelId="{AA7A2892-810E-2C43-B347-40EA915C4947}" type="sibTrans" cxnId="{9FF1BE36-6455-5245-A347-3045CD675675}">
      <dgm:prSet/>
      <dgm:spPr/>
      <dgm:t>
        <a:bodyPr/>
        <a:lstStyle/>
        <a:p>
          <a:endParaRPr lang="en-US"/>
        </a:p>
      </dgm:t>
    </dgm:pt>
    <dgm:pt modelId="{22CAFFD2-A545-8943-A373-6548DFFDE1AF}">
      <dgm:prSet/>
      <dgm:spPr>
        <a:solidFill>
          <a:srgbClr val="FF6600"/>
        </a:solidFill>
      </dgm:spPr>
      <dgm:t>
        <a:bodyPr/>
        <a:lstStyle/>
        <a:p>
          <a:pPr rtl="0"/>
          <a:r>
            <a:rPr lang="en-US" b="1" dirty="0" smtClean="0">
              <a:effectLst>
                <a:outerShdw blurRad="38100" dist="38100" dir="2700000" algn="tl">
                  <a:srgbClr val="000000">
                    <a:alpha val="43137"/>
                  </a:srgbClr>
                </a:outerShdw>
              </a:effectLst>
              <a:latin typeface="+mj-lt"/>
            </a:rPr>
            <a:t>128 bit data and 128/192/256 bit keys</a:t>
          </a:r>
          <a:endParaRPr lang="en-US" b="1" dirty="0">
            <a:effectLst>
              <a:outerShdw blurRad="38100" dist="38100" dir="2700000" algn="tl">
                <a:srgbClr val="000000">
                  <a:alpha val="43137"/>
                </a:srgbClr>
              </a:outerShdw>
            </a:effectLst>
            <a:latin typeface="+mj-lt"/>
          </a:endParaRPr>
        </a:p>
      </dgm:t>
    </dgm:pt>
    <dgm:pt modelId="{E6C3AB4A-5995-8248-B3E1-61E10E460B61}" type="parTrans" cxnId="{4D54641C-054A-DD4E-A899-E478C463F6B7}">
      <dgm:prSet/>
      <dgm:spPr/>
      <dgm:t>
        <a:bodyPr/>
        <a:lstStyle/>
        <a:p>
          <a:endParaRPr lang="en-US"/>
        </a:p>
      </dgm:t>
    </dgm:pt>
    <dgm:pt modelId="{94B4FD3F-80C2-244D-92A9-E97C66F5D555}" type="sibTrans" cxnId="{4D54641C-054A-DD4E-A899-E478C463F6B7}">
      <dgm:prSet/>
      <dgm:spPr/>
      <dgm:t>
        <a:bodyPr/>
        <a:lstStyle/>
        <a:p>
          <a:endParaRPr lang="en-US"/>
        </a:p>
      </dgm:t>
    </dgm:pt>
    <dgm:pt modelId="{91E4542F-E5C1-0649-8E70-B71D796B7A2B}">
      <dgm:prSet/>
      <dgm:spPr/>
      <dgm:t>
        <a:bodyPr/>
        <a:lstStyle/>
        <a:p>
          <a:pPr rtl="0"/>
          <a:r>
            <a:rPr lang="en-US" b="1" dirty="0" smtClean="0"/>
            <a:t>Selected </a:t>
          </a:r>
          <a:r>
            <a:rPr lang="en-US" b="1" dirty="0" err="1" smtClean="0"/>
            <a:t>Rijndael</a:t>
          </a:r>
          <a:r>
            <a:rPr lang="en-US" b="1" dirty="0" smtClean="0"/>
            <a:t> in November 2001</a:t>
          </a:r>
          <a:endParaRPr lang="en-US" dirty="0"/>
        </a:p>
      </dgm:t>
    </dgm:pt>
    <dgm:pt modelId="{2A101C32-2EC1-EF4E-90E9-54677E10D7F9}" type="parTrans" cxnId="{806289DC-6E9A-4441-8974-F8743D4D762B}">
      <dgm:prSet/>
      <dgm:spPr/>
      <dgm:t>
        <a:bodyPr/>
        <a:lstStyle/>
        <a:p>
          <a:endParaRPr lang="en-US"/>
        </a:p>
      </dgm:t>
    </dgm:pt>
    <dgm:pt modelId="{15E68A15-86DA-004D-9DCE-0AEAFA603E3F}" type="sibTrans" cxnId="{806289DC-6E9A-4441-8974-F8743D4D762B}">
      <dgm:prSet/>
      <dgm:spPr/>
      <dgm:t>
        <a:bodyPr/>
        <a:lstStyle/>
        <a:p>
          <a:endParaRPr lang="en-US"/>
        </a:p>
      </dgm:t>
    </dgm:pt>
    <dgm:pt modelId="{C172F93B-4668-3A49-9D3B-F2BF139B21BD}">
      <dgm:prSet custT="1"/>
      <dgm:spPr>
        <a:solidFill>
          <a:srgbClr val="FF6600"/>
        </a:solidFill>
      </dgm:spPr>
      <dgm:t>
        <a:bodyPr/>
        <a:lstStyle/>
        <a:p>
          <a:pPr rtl="0"/>
          <a:r>
            <a:rPr lang="en-US" sz="1800" b="1" dirty="0" smtClean="0">
              <a:effectLst>
                <a:outerShdw blurRad="38100" dist="38100" dir="2700000" algn="tl">
                  <a:srgbClr val="000000">
                    <a:alpha val="43137"/>
                  </a:srgbClr>
                </a:outerShdw>
              </a:effectLst>
              <a:latin typeface="+mj-lt"/>
            </a:rPr>
            <a:t>Published as </a:t>
          </a:r>
        </a:p>
        <a:p>
          <a:pPr rtl="0"/>
          <a:r>
            <a:rPr lang="en-US" sz="1800" b="1" dirty="0" smtClean="0">
              <a:effectLst>
                <a:outerShdw blurRad="38100" dist="38100" dir="2700000" algn="tl">
                  <a:srgbClr val="000000">
                    <a:alpha val="43137"/>
                  </a:srgbClr>
                </a:outerShdw>
              </a:effectLst>
              <a:latin typeface="+mj-lt"/>
            </a:rPr>
            <a:t>FIPS 197</a:t>
          </a:r>
        </a:p>
      </dgm:t>
    </dgm:pt>
    <dgm:pt modelId="{B85748EB-A820-C341-9DD2-8CC9B25E11E6}" type="parTrans" cxnId="{4716227B-8C11-DD4F-9837-7D4CAAA07FD3}">
      <dgm:prSet/>
      <dgm:spPr/>
      <dgm:t>
        <a:bodyPr/>
        <a:lstStyle/>
        <a:p>
          <a:endParaRPr lang="en-US"/>
        </a:p>
      </dgm:t>
    </dgm:pt>
    <dgm:pt modelId="{F8409F2A-4A81-EF4F-8F1D-1274D53A6653}" type="sibTrans" cxnId="{4716227B-8C11-DD4F-9837-7D4CAAA07FD3}">
      <dgm:prSet/>
      <dgm:spPr/>
      <dgm:t>
        <a:bodyPr/>
        <a:lstStyle/>
        <a:p>
          <a:endParaRPr lang="en-US"/>
        </a:p>
      </dgm:t>
    </dgm:pt>
    <dgm:pt modelId="{6CD21563-8118-D247-A96E-8F9704B9B448}" type="pres">
      <dgm:prSet presAssocID="{94D15ACF-09FA-FB4F-8F7D-E6FF59A36FF0}" presName="theList" presStyleCnt="0">
        <dgm:presLayoutVars>
          <dgm:dir/>
          <dgm:animLvl val="lvl"/>
          <dgm:resizeHandles val="exact"/>
        </dgm:presLayoutVars>
      </dgm:prSet>
      <dgm:spPr/>
      <dgm:t>
        <a:bodyPr/>
        <a:lstStyle/>
        <a:p>
          <a:endParaRPr lang="en-US"/>
        </a:p>
      </dgm:t>
    </dgm:pt>
    <dgm:pt modelId="{01D54488-2DA7-924E-9F9E-8AADB3605EDE}" type="pres">
      <dgm:prSet presAssocID="{9D6164EB-D7ED-6342-828C-72F9595B3158}" presName="compNode" presStyleCnt="0"/>
      <dgm:spPr/>
    </dgm:pt>
    <dgm:pt modelId="{781D7F12-172F-E746-B25A-8095484E1922}" type="pres">
      <dgm:prSet presAssocID="{9D6164EB-D7ED-6342-828C-72F9595B3158}" presName="aNode" presStyleLbl="bgShp" presStyleIdx="0" presStyleCnt="3"/>
      <dgm:spPr/>
      <dgm:t>
        <a:bodyPr/>
        <a:lstStyle/>
        <a:p>
          <a:endParaRPr lang="en-US"/>
        </a:p>
      </dgm:t>
    </dgm:pt>
    <dgm:pt modelId="{A3171A3C-0FA2-2543-A906-3C1DB000AC32}" type="pres">
      <dgm:prSet presAssocID="{9D6164EB-D7ED-6342-828C-72F9595B3158}" presName="textNode" presStyleLbl="bgShp" presStyleIdx="0" presStyleCnt="3"/>
      <dgm:spPr/>
      <dgm:t>
        <a:bodyPr/>
        <a:lstStyle/>
        <a:p>
          <a:endParaRPr lang="en-US"/>
        </a:p>
      </dgm:t>
    </dgm:pt>
    <dgm:pt modelId="{C6EC61DE-CBAE-B84D-97AE-F89BCE11BAEA}" type="pres">
      <dgm:prSet presAssocID="{9D6164EB-D7ED-6342-828C-72F9595B3158}" presName="compChildNode" presStyleCnt="0"/>
      <dgm:spPr/>
    </dgm:pt>
    <dgm:pt modelId="{943C00A8-9744-C64A-8078-47EB4A14E430}" type="pres">
      <dgm:prSet presAssocID="{9D6164EB-D7ED-6342-828C-72F9595B3158}" presName="theInnerList" presStyleCnt="0"/>
      <dgm:spPr/>
    </dgm:pt>
    <dgm:pt modelId="{8BCCC83A-2845-2C41-8726-C6420FB0B836}" type="pres">
      <dgm:prSet presAssocID="{3CFCB383-DADE-654C-A5D8-12DAA7CEA391}" presName="childNode" presStyleLbl="node1" presStyleIdx="0" presStyleCnt="6">
        <dgm:presLayoutVars>
          <dgm:bulletEnabled val="1"/>
        </dgm:presLayoutVars>
      </dgm:prSet>
      <dgm:spPr/>
      <dgm:t>
        <a:bodyPr/>
        <a:lstStyle/>
        <a:p>
          <a:endParaRPr lang="en-US"/>
        </a:p>
      </dgm:t>
    </dgm:pt>
    <dgm:pt modelId="{67C510D9-B12E-DF47-8115-6FE2852B4C1F}" type="pres">
      <dgm:prSet presAssocID="{9D6164EB-D7ED-6342-828C-72F9595B3158}" presName="aSpace" presStyleCnt="0"/>
      <dgm:spPr/>
    </dgm:pt>
    <dgm:pt modelId="{4BDE371D-9DCC-7445-91E2-A830722308F5}" type="pres">
      <dgm:prSet presAssocID="{904A5BE3-DB8A-7549-9CC2-310FAFE11132}" presName="compNode" presStyleCnt="0"/>
      <dgm:spPr/>
    </dgm:pt>
    <dgm:pt modelId="{3D24085E-7D27-8342-B893-64784A838C69}" type="pres">
      <dgm:prSet presAssocID="{904A5BE3-DB8A-7549-9CC2-310FAFE11132}" presName="aNode" presStyleLbl="bgShp" presStyleIdx="1" presStyleCnt="3"/>
      <dgm:spPr/>
      <dgm:t>
        <a:bodyPr/>
        <a:lstStyle/>
        <a:p>
          <a:endParaRPr lang="en-US"/>
        </a:p>
      </dgm:t>
    </dgm:pt>
    <dgm:pt modelId="{745A601F-24AF-6E4F-93E4-0D8D8FD379EE}" type="pres">
      <dgm:prSet presAssocID="{904A5BE3-DB8A-7549-9CC2-310FAFE11132}" presName="textNode" presStyleLbl="bgShp" presStyleIdx="1" presStyleCnt="3"/>
      <dgm:spPr/>
      <dgm:t>
        <a:bodyPr/>
        <a:lstStyle/>
        <a:p>
          <a:endParaRPr lang="en-US"/>
        </a:p>
      </dgm:t>
    </dgm:pt>
    <dgm:pt modelId="{C716BE32-1BEB-2B49-A78D-07A7A1A28029}" type="pres">
      <dgm:prSet presAssocID="{904A5BE3-DB8A-7549-9CC2-310FAFE11132}" presName="compChildNode" presStyleCnt="0"/>
      <dgm:spPr/>
    </dgm:pt>
    <dgm:pt modelId="{328C5B30-C641-074C-AA92-73CE3C30529B}" type="pres">
      <dgm:prSet presAssocID="{904A5BE3-DB8A-7549-9CC2-310FAFE11132}" presName="theInnerList" presStyleCnt="0"/>
      <dgm:spPr/>
    </dgm:pt>
    <dgm:pt modelId="{2F7DD57D-E033-D345-BE20-DA5ED5C15AE0}" type="pres">
      <dgm:prSet presAssocID="{6968C39E-8CBE-6F4B-A267-2F71EF660F35}" presName="childNode" presStyleLbl="node1" presStyleIdx="1" presStyleCnt="6">
        <dgm:presLayoutVars>
          <dgm:bulletEnabled val="1"/>
        </dgm:presLayoutVars>
      </dgm:prSet>
      <dgm:spPr/>
      <dgm:t>
        <a:bodyPr/>
        <a:lstStyle/>
        <a:p>
          <a:endParaRPr lang="en-US"/>
        </a:p>
      </dgm:t>
    </dgm:pt>
    <dgm:pt modelId="{F0C87B6A-36EA-8548-8F48-388594E74FE3}" type="pres">
      <dgm:prSet presAssocID="{6968C39E-8CBE-6F4B-A267-2F71EF660F35}" presName="aSpace2" presStyleCnt="0"/>
      <dgm:spPr/>
    </dgm:pt>
    <dgm:pt modelId="{32502699-8027-A547-B5B5-7795C0A9D368}" type="pres">
      <dgm:prSet presAssocID="{301CF320-3673-1043-8B5A-4A07132E739F}" presName="childNode" presStyleLbl="node1" presStyleIdx="2" presStyleCnt="6">
        <dgm:presLayoutVars>
          <dgm:bulletEnabled val="1"/>
        </dgm:presLayoutVars>
      </dgm:prSet>
      <dgm:spPr/>
      <dgm:t>
        <a:bodyPr/>
        <a:lstStyle/>
        <a:p>
          <a:endParaRPr lang="en-US"/>
        </a:p>
      </dgm:t>
    </dgm:pt>
    <dgm:pt modelId="{69DEFAD0-1634-404A-8000-D73D3C9A027F}" type="pres">
      <dgm:prSet presAssocID="{301CF320-3673-1043-8B5A-4A07132E739F}" presName="aSpace2" presStyleCnt="0"/>
      <dgm:spPr/>
    </dgm:pt>
    <dgm:pt modelId="{0F5088D2-59EA-5548-80E2-3309C25C7018}" type="pres">
      <dgm:prSet presAssocID="{5BD4138D-52F5-5F4E-B016-4F3881361F0F}" presName="childNode" presStyleLbl="node1" presStyleIdx="3" presStyleCnt="6">
        <dgm:presLayoutVars>
          <dgm:bulletEnabled val="1"/>
        </dgm:presLayoutVars>
      </dgm:prSet>
      <dgm:spPr/>
      <dgm:t>
        <a:bodyPr/>
        <a:lstStyle/>
        <a:p>
          <a:endParaRPr lang="en-US"/>
        </a:p>
      </dgm:t>
    </dgm:pt>
    <dgm:pt modelId="{E68A2220-D36D-9E45-9DBA-15CFB247CCCD}" type="pres">
      <dgm:prSet presAssocID="{5BD4138D-52F5-5F4E-B016-4F3881361F0F}" presName="aSpace2" presStyleCnt="0"/>
      <dgm:spPr/>
    </dgm:pt>
    <dgm:pt modelId="{A9F685CA-EF48-034D-871D-D72673837C72}" type="pres">
      <dgm:prSet presAssocID="{22CAFFD2-A545-8943-A373-6548DFFDE1AF}" presName="childNode" presStyleLbl="node1" presStyleIdx="4" presStyleCnt="6">
        <dgm:presLayoutVars>
          <dgm:bulletEnabled val="1"/>
        </dgm:presLayoutVars>
      </dgm:prSet>
      <dgm:spPr/>
      <dgm:t>
        <a:bodyPr/>
        <a:lstStyle/>
        <a:p>
          <a:endParaRPr lang="en-US"/>
        </a:p>
      </dgm:t>
    </dgm:pt>
    <dgm:pt modelId="{37E9F736-71FA-9A44-9A4F-17FADA9AE3B3}" type="pres">
      <dgm:prSet presAssocID="{904A5BE3-DB8A-7549-9CC2-310FAFE11132}" presName="aSpace" presStyleCnt="0"/>
      <dgm:spPr/>
    </dgm:pt>
    <dgm:pt modelId="{53C796F7-8B20-4744-A32E-380E3199EB4C}" type="pres">
      <dgm:prSet presAssocID="{91E4542F-E5C1-0649-8E70-B71D796B7A2B}" presName="compNode" presStyleCnt="0"/>
      <dgm:spPr/>
    </dgm:pt>
    <dgm:pt modelId="{18147555-F082-0E40-924F-5E712089BBAA}" type="pres">
      <dgm:prSet presAssocID="{91E4542F-E5C1-0649-8E70-B71D796B7A2B}" presName="aNode" presStyleLbl="bgShp" presStyleIdx="2" presStyleCnt="3"/>
      <dgm:spPr/>
      <dgm:t>
        <a:bodyPr/>
        <a:lstStyle/>
        <a:p>
          <a:endParaRPr lang="en-US"/>
        </a:p>
      </dgm:t>
    </dgm:pt>
    <dgm:pt modelId="{F146A149-58B7-B849-867F-36C53A648485}" type="pres">
      <dgm:prSet presAssocID="{91E4542F-E5C1-0649-8E70-B71D796B7A2B}" presName="textNode" presStyleLbl="bgShp" presStyleIdx="2" presStyleCnt="3"/>
      <dgm:spPr/>
      <dgm:t>
        <a:bodyPr/>
        <a:lstStyle/>
        <a:p>
          <a:endParaRPr lang="en-US"/>
        </a:p>
      </dgm:t>
    </dgm:pt>
    <dgm:pt modelId="{10146D15-6CFE-C64B-906C-7ABFD4A7265E}" type="pres">
      <dgm:prSet presAssocID="{91E4542F-E5C1-0649-8E70-B71D796B7A2B}" presName="compChildNode" presStyleCnt="0"/>
      <dgm:spPr/>
    </dgm:pt>
    <dgm:pt modelId="{444E1DB8-8EE0-3847-85BB-37E66A69944F}" type="pres">
      <dgm:prSet presAssocID="{91E4542F-E5C1-0649-8E70-B71D796B7A2B}" presName="theInnerList" presStyleCnt="0"/>
      <dgm:spPr/>
    </dgm:pt>
    <dgm:pt modelId="{576361A2-9C21-E94B-A1A3-52D5EC9C8EEE}" type="pres">
      <dgm:prSet presAssocID="{C172F93B-4668-3A49-9D3B-F2BF139B21BD}" presName="childNode" presStyleLbl="node1" presStyleIdx="5" presStyleCnt="6">
        <dgm:presLayoutVars>
          <dgm:bulletEnabled val="1"/>
        </dgm:presLayoutVars>
      </dgm:prSet>
      <dgm:spPr/>
      <dgm:t>
        <a:bodyPr/>
        <a:lstStyle/>
        <a:p>
          <a:endParaRPr lang="en-US"/>
        </a:p>
      </dgm:t>
    </dgm:pt>
  </dgm:ptLst>
  <dgm:cxnLst>
    <dgm:cxn modelId="{3E89F363-4A09-0944-8389-DC8CE8E13B42}" type="presOf" srcId="{904A5BE3-DB8A-7549-9CC2-310FAFE11132}" destId="{745A601F-24AF-6E4F-93E4-0D8D8FD379EE}" srcOrd="1" destOrd="0" presId="urn:microsoft.com/office/officeart/2005/8/layout/lProcess2"/>
    <dgm:cxn modelId="{997E3CAF-E409-5D42-946D-D8BE89902DF4}" type="presOf" srcId="{5BD4138D-52F5-5F4E-B016-4F3881361F0F}" destId="{0F5088D2-59EA-5548-80E2-3309C25C7018}" srcOrd="0" destOrd="0" presId="urn:microsoft.com/office/officeart/2005/8/layout/lProcess2"/>
    <dgm:cxn modelId="{97006530-F327-DC48-B7EE-192D8798DFD2}" srcId="{9D6164EB-D7ED-6342-828C-72F9595B3158}" destId="{3CFCB383-DADE-654C-A5D8-12DAA7CEA391}" srcOrd="0" destOrd="0" parTransId="{6C0B8728-05C2-6B48-A1CB-B166843082D8}" sibTransId="{B93E2734-B9A1-4F48-BBFA-BFD72BAC59F1}"/>
    <dgm:cxn modelId="{4716227B-8C11-DD4F-9837-7D4CAAA07FD3}" srcId="{91E4542F-E5C1-0649-8E70-B71D796B7A2B}" destId="{C172F93B-4668-3A49-9D3B-F2BF139B21BD}" srcOrd="0" destOrd="0" parTransId="{B85748EB-A820-C341-9DD2-8CC9B25E11E6}" sibTransId="{F8409F2A-4A81-EF4F-8F1D-1274D53A6653}"/>
    <dgm:cxn modelId="{CF558F8C-B2CE-394C-BA09-2E0F77B1D01F}" type="presOf" srcId="{9D6164EB-D7ED-6342-828C-72F9595B3158}" destId="{A3171A3C-0FA2-2543-A906-3C1DB000AC32}" srcOrd="1" destOrd="0" presId="urn:microsoft.com/office/officeart/2005/8/layout/lProcess2"/>
    <dgm:cxn modelId="{B60F23C5-99FD-CB40-91DC-8AC25715A6F7}" srcId="{904A5BE3-DB8A-7549-9CC2-310FAFE11132}" destId="{6968C39E-8CBE-6F4B-A267-2F71EF660F35}" srcOrd="0" destOrd="0" parTransId="{2022CBCC-3913-4348-9C1E-6A46DAC4BA56}" sibTransId="{E2799859-51C8-EA4D-BF1A-E78D234B0EDC}"/>
    <dgm:cxn modelId="{8940A0C4-A828-D94A-8F0D-53A7C9A2FD57}" type="presOf" srcId="{6968C39E-8CBE-6F4B-A267-2F71EF660F35}" destId="{2F7DD57D-E033-D345-BE20-DA5ED5C15AE0}" srcOrd="0" destOrd="0" presId="urn:microsoft.com/office/officeart/2005/8/layout/lProcess2"/>
    <dgm:cxn modelId="{E98738F1-530E-1245-B2B0-495038409200}" type="presOf" srcId="{3CFCB383-DADE-654C-A5D8-12DAA7CEA391}" destId="{8BCCC83A-2845-2C41-8726-C6420FB0B836}" srcOrd="0" destOrd="0" presId="urn:microsoft.com/office/officeart/2005/8/layout/lProcess2"/>
    <dgm:cxn modelId="{C49C9184-12A5-0C43-A7BF-89E8940431B8}" type="presOf" srcId="{9D6164EB-D7ED-6342-828C-72F9595B3158}" destId="{781D7F12-172F-E746-B25A-8095484E1922}" srcOrd="0" destOrd="0" presId="urn:microsoft.com/office/officeart/2005/8/layout/lProcess2"/>
    <dgm:cxn modelId="{4D54641C-054A-DD4E-A899-E478C463F6B7}" srcId="{904A5BE3-DB8A-7549-9CC2-310FAFE11132}" destId="{22CAFFD2-A545-8943-A373-6548DFFDE1AF}" srcOrd="3" destOrd="0" parTransId="{E6C3AB4A-5995-8248-B3E1-61E10E460B61}" sibTransId="{94B4FD3F-80C2-244D-92A9-E97C66F5D555}"/>
    <dgm:cxn modelId="{B328573C-C93D-4740-A8EF-47F1C3E7A7FF}" type="presOf" srcId="{91E4542F-E5C1-0649-8E70-B71D796B7A2B}" destId="{18147555-F082-0E40-924F-5E712089BBAA}" srcOrd="0" destOrd="0" presId="urn:microsoft.com/office/officeart/2005/8/layout/lProcess2"/>
    <dgm:cxn modelId="{79E65FAE-C740-F74D-9B8C-94DE83B9FCD4}" type="presOf" srcId="{91E4542F-E5C1-0649-8E70-B71D796B7A2B}" destId="{F146A149-58B7-B849-867F-36C53A648485}" srcOrd="1" destOrd="0" presId="urn:microsoft.com/office/officeart/2005/8/layout/lProcess2"/>
    <dgm:cxn modelId="{E83AA030-C1F5-B449-AF38-F373D8046949}" type="presOf" srcId="{C172F93B-4668-3A49-9D3B-F2BF139B21BD}" destId="{576361A2-9C21-E94B-A1A3-52D5EC9C8EEE}" srcOrd="0" destOrd="0" presId="urn:microsoft.com/office/officeart/2005/8/layout/lProcess2"/>
    <dgm:cxn modelId="{BF8A4615-D412-F449-9246-13C0399FC50C}" type="presOf" srcId="{22CAFFD2-A545-8943-A373-6548DFFDE1AF}" destId="{A9F685CA-EF48-034D-871D-D72673837C72}" srcOrd="0" destOrd="0" presId="urn:microsoft.com/office/officeart/2005/8/layout/lProcess2"/>
    <dgm:cxn modelId="{90D1CF34-5209-BC4C-881B-779559F6F3A2}" type="presOf" srcId="{94D15ACF-09FA-FB4F-8F7D-E6FF59A36FF0}" destId="{6CD21563-8118-D247-A96E-8F9704B9B448}" srcOrd="0" destOrd="0" presId="urn:microsoft.com/office/officeart/2005/8/layout/lProcess2"/>
    <dgm:cxn modelId="{52DB8D8B-9E19-0C4E-94BD-61EA99D0CB91}" type="presOf" srcId="{904A5BE3-DB8A-7549-9CC2-310FAFE11132}" destId="{3D24085E-7D27-8342-B893-64784A838C69}" srcOrd="0" destOrd="0" presId="urn:microsoft.com/office/officeart/2005/8/layout/lProcess2"/>
    <dgm:cxn modelId="{BC1C011A-618E-C347-A32B-EBD3F58913B1}" srcId="{94D15ACF-09FA-FB4F-8F7D-E6FF59A36FF0}" destId="{9D6164EB-D7ED-6342-828C-72F9595B3158}" srcOrd="0" destOrd="0" parTransId="{59651BEE-D58E-054B-A1CF-9C3A0B207B8F}" sibTransId="{877112CD-AC6C-9A4A-B224-5D5E685ECFFB}"/>
    <dgm:cxn modelId="{806289DC-6E9A-4441-8974-F8743D4D762B}" srcId="{94D15ACF-09FA-FB4F-8F7D-E6FF59A36FF0}" destId="{91E4542F-E5C1-0649-8E70-B71D796B7A2B}" srcOrd="2" destOrd="0" parTransId="{2A101C32-2EC1-EF4E-90E9-54677E10D7F9}" sibTransId="{15E68A15-86DA-004D-9DCE-0AEAFA603E3F}"/>
    <dgm:cxn modelId="{15D13E5B-4622-5045-A488-5672A9515203}" srcId="{904A5BE3-DB8A-7549-9CC2-310FAFE11132}" destId="{301CF320-3673-1043-8B5A-4A07132E739F}" srcOrd="1" destOrd="0" parTransId="{8FB46D5B-7254-8641-848B-84FC128255EB}" sibTransId="{C35250FA-0517-F74E-B9EE-13A6F0FFF731}"/>
    <dgm:cxn modelId="{E1F81116-6D3C-E14B-8A31-FD2D2E97CF65}" srcId="{94D15ACF-09FA-FB4F-8F7D-E6FF59A36FF0}" destId="{904A5BE3-DB8A-7549-9CC2-310FAFE11132}" srcOrd="1" destOrd="0" parTransId="{82CC6848-EC8B-7944-B3CD-A6B597BBBF07}" sibTransId="{411CDA91-8665-B646-B445-BE6BBB2B0C99}"/>
    <dgm:cxn modelId="{9FF1BE36-6455-5245-A347-3045CD675675}" srcId="{904A5BE3-DB8A-7549-9CC2-310FAFE11132}" destId="{5BD4138D-52F5-5F4E-B016-4F3881361F0F}" srcOrd="2" destOrd="0" parTransId="{29BECC1D-8FA0-534D-B146-390353AF5F2F}" sibTransId="{AA7A2892-810E-2C43-B347-40EA915C4947}"/>
    <dgm:cxn modelId="{5331FBD9-3869-2649-8D85-F6B6DF229569}" type="presOf" srcId="{301CF320-3673-1043-8B5A-4A07132E739F}" destId="{32502699-8027-A547-B5B5-7795C0A9D368}" srcOrd="0" destOrd="0" presId="urn:microsoft.com/office/officeart/2005/8/layout/lProcess2"/>
    <dgm:cxn modelId="{CDF71098-A306-9E47-AEE1-F5F6FCB5BBEA}" type="presParOf" srcId="{6CD21563-8118-D247-A96E-8F9704B9B448}" destId="{01D54488-2DA7-924E-9F9E-8AADB3605EDE}" srcOrd="0" destOrd="0" presId="urn:microsoft.com/office/officeart/2005/8/layout/lProcess2"/>
    <dgm:cxn modelId="{941E257C-8A30-2645-BBCE-FA2C14506E6C}" type="presParOf" srcId="{01D54488-2DA7-924E-9F9E-8AADB3605EDE}" destId="{781D7F12-172F-E746-B25A-8095484E1922}" srcOrd="0" destOrd="0" presId="urn:microsoft.com/office/officeart/2005/8/layout/lProcess2"/>
    <dgm:cxn modelId="{09134FAD-42E9-C047-BF85-3E49FB67903E}" type="presParOf" srcId="{01D54488-2DA7-924E-9F9E-8AADB3605EDE}" destId="{A3171A3C-0FA2-2543-A906-3C1DB000AC32}" srcOrd="1" destOrd="0" presId="urn:microsoft.com/office/officeart/2005/8/layout/lProcess2"/>
    <dgm:cxn modelId="{5C9F83B7-B40B-524F-ABE6-E52761EA9A34}" type="presParOf" srcId="{01D54488-2DA7-924E-9F9E-8AADB3605EDE}" destId="{C6EC61DE-CBAE-B84D-97AE-F89BCE11BAEA}" srcOrd="2" destOrd="0" presId="urn:microsoft.com/office/officeart/2005/8/layout/lProcess2"/>
    <dgm:cxn modelId="{47BF180E-E9C8-5541-8799-B83A1891AAEF}" type="presParOf" srcId="{C6EC61DE-CBAE-B84D-97AE-F89BCE11BAEA}" destId="{943C00A8-9744-C64A-8078-47EB4A14E430}" srcOrd="0" destOrd="0" presId="urn:microsoft.com/office/officeart/2005/8/layout/lProcess2"/>
    <dgm:cxn modelId="{3AB5AA81-7194-6B43-8927-BF0591484A13}" type="presParOf" srcId="{943C00A8-9744-C64A-8078-47EB4A14E430}" destId="{8BCCC83A-2845-2C41-8726-C6420FB0B836}" srcOrd="0" destOrd="0" presId="urn:microsoft.com/office/officeart/2005/8/layout/lProcess2"/>
    <dgm:cxn modelId="{42E73263-660E-1743-99FF-DF98477B8006}" type="presParOf" srcId="{6CD21563-8118-D247-A96E-8F9704B9B448}" destId="{67C510D9-B12E-DF47-8115-6FE2852B4C1F}" srcOrd="1" destOrd="0" presId="urn:microsoft.com/office/officeart/2005/8/layout/lProcess2"/>
    <dgm:cxn modelId="{3E51949D-C874-8042-9876-30B3EA1ADDEE}" type="presParOf" srcId="{6CD21563-8118-D247-A96E-8F9704B9B448}" destId="{4BDE371D-9DCC-7445-91E2-A830722308F5}" srcOrd="2" destOrd="0" presId="urn:microsoft.com/office/officeart/2005/8/layout/lProcess2"/>
    <dgm:cxn modelId="{1F6CBAFF-F589-1542-AC6C-4173AD6781B3}" type="presParOf" srcId="{4BDE371D-9DCC-7445-91E2-A830722308F5}" destId="{3D24085E-7D27-8342-B893-64784A838C69}" srcOrd="0" destOrd="0" presId="urn:microsoft.com/office/officeart/2005/8/layout/lProcess2"/>
    <dgm:cxn modelId="{E2F26E3F-8B9B-4540-99FC-5D9579FE2F75}" type="presParOf" srcId="{4BDE371D-9DCC-7445-91E2-A830722308F5}" destId="{745A601F-24AF-6E4F-93E4-0D8D8FD379EE}" srcOrd="1" destOrd="0" presId="urn:microsoft.com/office/officeart/2005/8/layout/lProcess2"/>
    <dgm:cxn modelId="{CA999D5D-3593-884A-AE19-0409301C1F33}" type="presParOf" srcId="{4BDE371D-9DCC-7445-91E2-A830722308F5}" destId="{C716BE32-1BEB-2B49-A78D-07A7A1A28029}" srcOrd="2" destOrd="0" presId="urn:microsoft.com/office/officeart/2005/8/layout/lProcess2"/>
    <dgm:cxn modelId="{52B28B29-A0C1-3F4F-AD11-A418FEBB2776}" type="presParOf" srcId="{C716BE32-1BEB-2B49-A78D-07A7A1A28029}" destId="{328C5B30-C641-074C-AA92-73CE3C30529B}" srcOrd="0" destOrd="0" presId="urn:microsoft.com/office/officeart/2005/8/layout/lProcess2"/>
    <dgm:cxn modelId="{5D245899-4574-2043-9F34-3CFCB81E7F37}" type="presParOf" srcId="{328C5B30-C641-074C-AA92-73CE3C30529B}" destId="{2F7DD57D-E033-D345-BE20-DA5ED5C15AE0}" srcOrd="0" destOrd="0" presId="urn:microsoft.com/office/officeart/2005/8/layout/lProcess2"/>
    <dgm:cxn modelId="{22185EC7-2AA1-6141-BED8-3E7F84DC46E5}" type="presParOf" srcId="{328C5B30-C641-074C-AA92-73CE3C30529B}" destId="{F0C87B6A-36EA-8548-8F48-388594E74FE3}" srcOrd="1" destOrd="0" presId="urn:microsoft.com/office/officeart/2005/8/layout/lProcess2"/>
    <dgm:cxn modelId="{CE5110BC-99C7-B84A-8130-35ADECDAC8EA}" type="presParOf" srcId="{328C5B30-C641-074C-AA92-73CE3C30529B}" destId="{32502699-8027-A547-B5B5-7795C0A9D368}" srcOrd="2" destOrd="0" presId="urn:microsoft.com/office/officeart/2005/8/layout/lProcess2"/>
    <dgm:cxn modelId="{87C04FC1-2C15-004D-8125-A6A322FB4977}" type="presParOf" srcId="{328C5B30-C641-074C-AA92-73CE3C30529B}" destId="{69DEFAD0-1634-404A-8000-D73D3C9A027F}" srcOrd="3" destOrd="0" presId="urn:microsoft.com/office/officeart/2005/8/layout/lProcess2"/>
    <dgm:cxn modelId="{C320C68C-18A0-A04B-99C6-BB98A5B8BF01}" type="presParOf" srcId="{328C5B30-C641-074C-AA92-73CE3C30529B}" destId="{0F5088D2-59EA-5548-80E2-3309C25C7018}" srcOrd="4" destOrd="0" presId="urn:microsoft.com/office/officeart/2005/8/layout/lProcess2"/>
    <dgm:cxn modelId="{551075C7-7DCD-7D40-80F6-3AF7768DF2D6}" type="presParOf" srcId="{328C5B30-C641-074C-AA92-73CE3C30529B}" destId="{E68A2220-D36D-9E45-9DBA-15CFB247CCCD}" srcOrd="5" destOrd="0" presId="urn:microsoft.com/office/officeart/2005/8/layout/lProcess2"/>
    <dgm:cxn modelId="{26747BFF-EC51-584B-981D-185DDAC72B1B}" type="presParOf" srcId="{328C5B30-C641-074C-AA92-73CE3C30529B}" destId="{A9F685CA-EF48-034D-871D-D72673837C72}" srcOrd="6" destOrd="0" presId="urn:microsoft.com/office/officeart/2005/8/layout/lProcess2"/>
    <dgm:cxn modelId="{1543FAE8-36CA-424A-B0E9-02A60C36AB19}" type="presParOf" srcId="{6CD21563-8118-D247-A96E-8F9704B9B448}" destId="{37E9F736-71FA-9A44-9A4F-17FADA9AE3B3}" srcOrd="3" destOrd="0" presId="urn:microsoft.com/office/officeart/2005/8/layout/lProcess2"/>
    <dgm:cxn modelId="{15C09DF2-B37A-C048-B2DE-608ECE874E3D}" type="presParOf" srcId="{6CD21563-8118-D247-A96E-8F9704B9B448}" destId="{53C796F7-8B20-4744-A32E-380E3199EB4C}" srcOrd="4" destOrd="0" presId="urn:microsoft.com/office/officeart/2005/8/layout/lProcess2"/>
    <dgm:cxn modelId="{ACFE3A61-05FB-644D-A5F2-7AF357BBF682}" type="presParOf" srcId="{53C796F7-8B20-4744-A32E-380E3199EB4C}" destId="{18147555-F082-0E40-924F-5E712089BBAA}" srcOrd="0" destOrd="0" presId="urn:microsoft.com/office/officeart/2005/8/layout/lProcess2"/>
    <dgm:cxn modelId="{4DA849EA-CAFF-814E-8D15-1996B55BED30}" type="presParOf" srcId="{53C796F7-8B20-4744-A32E-380E3199EB4C}" destId="{F146A149-58B7-B849-867F-36C53A648485}" srcOrd="1" destOrd="0" presId="urn:microsoft.com/office/officeart/2005/8/layout/lProcess2"/>
    <dgm:cxn modelId="{6881D5D7-AB89-6040-8F1B-7B8A087D3E48}" type="presParOf" srcId="{53C796F7-8B20-4744-A32E-380E3199EB4C}" destId="{10146D15-6CFE-C64B-906C-7ABFD4A7265E}" srcOrd="2" destOrd="0" presId="urn:microsoft.com/office/officeart/2005/8/layout/lProcess2"/>
    <dgm:cxn modelId="{A3F3D249-BAAC-474A-9FC5-1805EF6D7DEF}" type="presParOf" srcId="{10146D15-6CFE-C64B-906C-7ABFD4A7265E}" destId="{444E1DB8-8EE0-3847-85BB-37E66A69944F}" srcOrd="0" destOrd="0" presId="urn:microsoft.com/office/officeart/2005/8/layout/lProcess2"/>
    <dgm:cxn modelId="{05572609-22AC-4140-B1B5-35E5EC7C2752}" type="presParOf" srcId="{444E1DB8-8EE0-3847-85BB-37E66A69944F}" destId="{576361A2-9C21-E94B-A1A3-52D5EC9C8EE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CCE67F-8DB1-4E40-94AC-EE5A6D777C69}"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87619E7-CBA2-2243-8374-6D19F65A2E4C}">
      <dgm:prSet custT="1"/>
      <dgm:spPr/>
      <dgm:t>
        <a:bodyPr/>
        <a:lstStyle/>
        <a:p>
          <a:r>
            <a:rPr lang="en-US" sz="2000" b="1" dirty="0" smtClean="0">
              <a:effectLst>
                <a:outerShdw blurRad="38100" dist="38100" dir="2700000" algn="tl">
                  <a:srgbClr val="000000">
                    <a:alpha val="43137"/>
                  </a:srgbClr>
                </a:outerShdw>
              </a:effectLst>
            </a:rPr>
            <a:t>Block Cipher</a:t>
          </a:r>
          <a:endParaRPr lang="en-US" sz="2000" b="1" dirty="0">
            <a:effectLst>
              <a:outerShdw blurRad="38100" dist="38100" dir="2700000" algn="tl">
                <a:srgbClr val="000000">
                  <a:alpha val="43137"/>
                </a:srgbClr>
              </a:outerShdw>
            </a:effectLst>
          </a:endParaRPr>
        </a:p>
      </dgm:t>
    </dgm:pt>
    <dgm:pt modelId="{B2686974-9B07-084D-9284-3162383E72A1}" type="parTrans" cxnId="{6A55A77F-C429-0D4D-9F12-26BC8EA05792}">
      <dgm:prSet/>
      <dgm:spPr/>
      <dgm:t>
        <a:bodyPr/>
        <a:lstStyle/>
        <a:p>
          <a:endParaRPr lang="en-US"/>
        </a:p>
      </dgm:t>
    </dgm:pt>
    <dgm:pt modelId="{50AE24B3-1916-2B4F-8D77-598476DA2E84}" type="sibTrans" cxnId="{6A55A77F-C429-0D4D-9F12-26BC8EA05792}">
      <dgm:prSet/>
      <dgm:spPr/>
      <dgm:t>
        <a:bodyPr/>
        <a:lstStyle/>
        <a:p>
          <a:endParaRPr lang="en-US"/>
        </a:p>
      </dgm:t>
    </dgm:pt>
    <dgm:pt modelId="{AA438D01-5622-EB4A-83E9-112C44396E6F}">
      <dgm:prSet/>
      <dgm:spPr/>
      <dgm:t>
        <a:bodyPr/>
        <a:lstStyle/>
        <a:p>
          <a:r>
            <a:rPr lang="en-US" dirty="0" smtClean="0">
              <a:latin typeface="+mj-lt"/>
            </a:rPr>
            <a:t>Processes the input one block of elements at a time</a:t>
          </a:r>
          <a:endParaRPr lang="en-US" dirty="0">
            <a:latin typeface="+mj-lt"/>
          </a:endParaRPr>
        </a:p>
      </dgm:t>
    </dgm:pt>
    <dgm:pt modelId="{91D55F56-C06F-9941-AE2F-7D3973533531}" type="parTrans" cxnId="{41FB2C55-7C78-B142-AA1D-22BC6A0CE61F}">
      <dgm:prSet/>
      <dgm:spPr/>
      <dgm:t>
        <a:bodyPr/>
        <a:lstStyle/>
        <a:p>
          <a:endParaRPr lang="en-US"/>
        </a:p>
      </dgm:t>
    </dgm:pt>
    <dgm:pt modelId="{2DCA53C8-7768-164E-88EE-560BBAF09B5B}" type="sibTrans" cxnId="{41FB2C55-7C78-B142-AA1D-22BC6A0CE61F}">
      <dgm:prSet/>
      <dgm:spPr/>
      <dgm:t>
        <a:bodyPr/>
        <a:lstStyle/>
        <a:p>
          <a:endParaRPr lang="en-US"/>
        </a:p>
      </dgm:t>
    </dgm:pt>
    <dgm:pt modelId="{B8E05236-2378-5B48-8C79-EADF58DE9CFD}">
      <dgm:prSet/>
      <dgm:spPr/>
      <dgm:t>
        <a:bodyPr/>
        <a:lstStyle/>
        <a:p>
          <a:r>
            <a:rPr lang="en-US" dirty="0" smtClean="0">
              <a:latin typeface="+mj-lt"/>
            </a:rPr>
            <a:t>Produces an output block for each input block</a:t>
          </a:r>
        </a:p>
      </dgm:t>
    </dgm:pt>
    <dgm:pt modelId="{7104CB8C-41AA-624A-B42E-B626E8E99D6D}" type="parTrans" cxnId="{E3825432-21F8-AE47-B8B9-E0441C6BE69F}">
      <dgm:prSet/>
      <dgm:spPr/>
      <dgm:t>
        <a:bodyPr/>
        <a:lstStyle/>
        <a:p>
          <a:endParaRPr lang="en-US"/>
        </a:p>
      </dgm:t>
    </dgm:pt>
    <dgm:pt modelId="{425A5DAF-ED48-CF4C-B534-ADCB8F1F70F3}" type="sibTrans" cxnId="{E3825432-21F8-AE47-B8B9-E0441C6BE69F}">
      <dgm:prSet/>
      <dgm:spPr/>
      <dgm:t>
        <a:bodyPr/>
        <a:lstStyle/>
        <a:p>
          <a:endParaRPr lang="en-US"/>
        </a:p>
      </dgm:t>
    </dgm:pt>
    <dgm:pt modelId="{77412DC5-DE60-C242-AB72-782CD5818090}">
      <dgm:prSet/>
      <dgm:spPr/>
      <dgm:t>
        <a:bodyPr/>
        <a:lstStyle/>
        <a:p>
          <a:r>
            <a:rPr lang="en-US" dirty="0" smtClean="0">
              <a:latin typeface="+mj-lt"/>
            </a:rPr>
            <a:t>Can reuse keys</a:t>
          </a:r>
        </a:p>
      </dgm:t>
    </dgm:pt>
    <dgm:pt modelId="{204CE34E-694E-B445-9A13-0FED24D91770}" type="parTrans" cxnId="{8A0D62AA-8484-E24B-BEF7-78F1B860D326}">
      <dgm:prSet/>
      <dgm:spPr/>
      <dgm:t>
        <a:bodyPr/>
        <a:lstStyle/>
        <a:p>
          <a:endParaRPr lang="en-US"/>
        </a:p>
      </dgm:t>
    </dgm:pt>
    <dgm:pt modelId="{1B222651-8C35-524D-A629-59A8F5F4AA4A}" type="sibTrans" cxnId="{8A0D62AA-8484-E24B-BEF7-78F1B860D326}">
      <dgm:prSet/>
      <dgm:spPr/>
      <dgm:t>
        <a:bodyPr/>
        <a:lstStyle/>
        <a:p>
          <a:endParaRPr lang="en-US"/>
        </a:p>
      </dgm:t>
    </dgm:pt>
    <dgm:pt modelId="{E7079069-E772-EF4F-9C77-B1E7B043F7E6}">
      <dgm:prSet/>
      <dgm:spPr/>
      <dgm:t>
        <a:bodyPr/>
        <a:lstStyle/>
        <a:p>
          <a:r>
            <a:rPr lang="en-US" dirty="0" smtClean="0">
              <a:latin typeface="+mj-lt"/>
            </a:rPr>
            <a:t>More common</a:t>
          </a:r>
          <a:endParaRPr lang="en-US" dirty="0">
            <a:latin typeface="+mj-lt"/>
          </a:endParaRPr>
        </a:p>
      </dgm:t>
    </dgm:pt>
    <dgm:pt modelId="{660144F7-BAC9-C644-9C0A-7705DDDFB2A4}" type="parTrans" cxnId="{1767A36A-96AD-3A4F-A204-B74E0CCE228C}">
      <dgm:prSet/>
      <dgm:spPr/>
      <dgm:t>
        <a:bodyPr/>
        <a:lstStyle/>
        <a:p>
          <a:endParaRPr lang="en-US"/>
        </a:p>
      </dgm:t>
    </dgm:pt>
    <dgm:pt modelId="{C55DD3D4-CCC3-6645-A3A2-F6E58E6909E0}" type="sibTrans" cxnId="{1767A36A-96AD-3A4F-A204-B74E0CCE228C}">
      <dgm:prSet/>
      <dgm:spPr/>
      <dgm:t>
        <a:bodyPr/>
        <a:lstStyle/>
        <a:p>
          <a:endParaRPr lang="en-US"/>
        </a:p>
      </dgm:t>
    </dgm:pt>
    <dgm:pt modelId="{7C5130F5-2623-7B4D-B064-6A321151D8DC}">
      <dgm:prSet custT="1"/>
      <dgm:spPr/>
      <dgm:t>
        <a:bodyPr/>
        <a:lstStyle/>
        <a:p>
          <a:r>
            <a:rPr lang="en-US" sz="2000" b="1" smtClean="0">
              <a:effectLst>
                <a:outerShdw blurRad="38100" dist="38100" dir="2700000" algn="tl">
                  <a:srgbClr val="000000">
                    <a:alpha val="43137"/>
                  </a:srgbClr>
                </a:outerShdw>
              </a:effectLst>
            </a:rPr>
            <a:t>Stream Cipher</a:t>
          </a:r>
          <a:endParaRPr lang="en-US" sz="2000" b="1" dirty="0">
            <a:effectLst>
              <a:outerShdw blurRad="38100" dist="38100" dir="2700000" algn="tl">
                <a:srgbClr val="000000">
                  <a:alpha val="43137"/>
                </a:srgbClr>
              </a:outerShdw>
            </a:effectLst>
          </a:endParaRPr>
        </a:p>
      </dgm:t>
    </dgm:pt>
    <dgm:pt modelId="{C856D73D-20A4-0F42-8C31-23D66F850B27}" type="parTrans" cxnId="{C3221D56-EDA6-D643-8113-9CD967B13526}">
      <dgm:prSet/>
      <dgm:spPr/>
      <dgm:t>
        <a:bodyPr/>
        <a:lstStyle/>
        <a:p>
          <a:endParaRPr lang="en-US"/>
        </a:p>
      </dgm:t>
    </dgm:pt>
    <dgm:pt modelId="{970C6670-09A2-EA44-A6CA-58767FEAB60D}" type="sibTrans" cxnId="{C3221D56-EDA6-D643-8113-9CD967B13526}">
      <dgm:prSet/>
      <dgm:spPr/>
      <dgm:t>
        <a:bodyPr/>
        <a:lstStyle/>
        <a:p>
          <a:endParaRPr lang="en-US"/>
        </a:p>
      </dgm:t>
    </dgm:pt>
    <dgm:pt modelId="{463FF73A-063D-5B4E-89E0-0876D93FA45F}">
      <dgm:prSet/>
      <dgm:spPr/>
      <dgm:t>
        <a:bodyPr/>
        <a:lstStyle/>
        <a:p>
          <a:r>
            <a:rPr lang="en-US" dirty="0" smtClean="0">
              <a:latin typeface="+mj-lt"/>
            </a:rPr>
            <a:t>Processes the input elements continuously</a:t>
          </a:r>
          <a:endParaRPr lang="en-US" dirty="0">
            <a:latin typeface="+mj-lt"/>
          </a:endParaRPr>
        </a:p>
      </dgm:t>
    </dgm:pt>
    <dgm:pt modelId="{2AFBE181-4D82-4049-A3BE-F259B5DD7BC0}" type="parTrans" cxnId="{0BD88234-0CFD-8A47-9697-69563B613A7C}">
      <dgm:prSet/>
      <dgm:spPr/>
      <dgm:t>
        <a:bodyPr/>
        <a:lstStyle/>
        <a:p>
          <a:endParaRPr lang="en-US"/>
        </a:p>
      </dgm:t>
    </dgm:pt>
    <dgm:pt modelId="{33616064-699C-FD44-8673-4DD4A8249F72}" type="sibTrans" cxnId="{0BD88234-0CFD-8A47-9697-69563B613A7C}">
      <dgm:prSet/>
      <dgm:spPr/>
      <dgm:t>
        <a:bodyPr/>
        <a:lstStyle/>
        <a:p>
          <a:endParaRPr lang="en-US"/>
        </a:p>
      </dgm:t>
    </dgm:pt>
    <dgm:pt modelId="{0FACDD0F-8549-9340-B902-491178B29EA1}">
      <dgm:prSet/>
      <dgm:spPr/>
      <dgm:t>
        <a:bodyPr/>
        <a:lstStyle/>
        <a:p>
          <a:r>
            <a:rPr lang="en-US" dirty="0" smtClean="0">
              <a:latin typeface="+mj-lt"/>
            </a:rPr>
            <a:t>Produces output one element at a time</a:t>
          </a:r>
        </a:p>
      </dgm:t>
    </dgm:pt>
    <dgm:pt modelId="{A6AF0DD4-8188-EE4E-A092-8507BE0042FD}" type="parTrans" cxnId="{63851ADA-8D6D-0A46-A87E-8CEEB987F019}">
      <dgm:prSet/>
      <dgm:spPr/>
      <dgm:t>
        <a:bodyPr/>
        <a:lstStyle/>
        <a:p>
          <a:endParaRPr lang="en-US"/>
        </a:p>
      </dgm:t>
    </dgm:pt>
    <dgm:pt modelId="{7A54E453-4B89-594A-858B-429081116503}" type="sibTrans" cxnId="{63851ADA-8D6D-0A46-A87E-8CEEB987F019}">
      <dgm:prSet/>
      <dgm:spPr/>
      <dgm:t>
        <a:bodyPr/>
        <a:lstStyle/>
        <a:p>
          <a:endParaRPr lang="en-US"/>
        </a:p>
      </dgm:t>
    </dgm:pt>
    <dgm:pt modelId="{1C0DB200-A55C-6D40-B316-F045503C1635}">
      <dgm:prSet/>
      <dgm:spPr/>
      <dgm:t>
        <a:bodyPr/>
        <a:lstStyle/>
        <a:p>
          <a:r>
            <a:rPr lang="en-US" dirty="0" smtClean="0">
              <a:latin typeface="+mj-lt"/>
            </a:rPr>
            <a:t>Primary advantage is that they are almost always faster and use far less code</a:t>
          </a:r>
        </a:p>
      </dgm:t>
    </dgm:pt>
    <dgm:pt modelId="{B22FE74D-A3E0-FC4B-A9DB-2C72FF21BAC5}" type="parTrans" cxnId="{77A3E82B-0054-E848-8AAD-6645C79EBF7E}">
      <dgm:prSet/>
      <dgm:spPr/>
      <dgm:t>
        <a:bodyPr/>
        <a:lstStyle/>
        <a:p>
          <a:endParaRPr lang="en-US"/>
        </a:p>
      </dgm:t>
    </dgm:pt>
    <dgm:pt modelId="{8764260A-DD97-A849-A115-1852886EA6EA}" type="sibTrans" cxnId="{77A3E82B-0054-E848-8AAD-6645C79EBF7E}">
      <dgm:prSet/>
      <dgm:spPr/>
      <dgm:t>
        <a:bodyPr/>
        <a:lstStyle/>
        <a:p>
          <a:endParaRPr lang="en-US"/>
        </a:p>
      </dgm:t>
    </dgm:pt>
    <dgm:pt modelId="{A9F5D9F8-5C34-D34E-9105-AD3767893546}">
      <dgm:prSet/>
      <dgm:spPr/>
      <dgm:t>
        <a:bodyPr/>
        <a:lstStyle/>
        <a:p>
          <a:r>
            <a:rPr lang="en-US" dirty="0" smtClean="0">
              <a:latin typeface="+mj-lt"/>
            </a:rPr>
            <a:t>Encrypts plaintext one byte at a time</a:t>
          </a:r>
        </a:p>
      </dgm:t>
    </dgm:pt>
    <dgm:pt modelId="{1C412B15-0140-A646-9E0C-06D173B23765}" type="parTrans" cxnId="{17D80330-CCFD-3D4D-87FA-851A38849793}">
      <dgm:prSet/>
      <dgm:spPr/>
      <dgm:t>
        <a:bodyPr/>
        <a:lstStyle/>
        <a:p>
          <a:endParaRPr lang="en-US"/>
        </a:p>
      </dgm:t>
    </dgm:pt>
    <dgm:pt modelId="{CD0499F7-0DEC-674A-83D3-22BB5A97D8C4}" type="sibTrans" cxnId="{17D80330-CCFD-3D4D-87FA-851A38849793}">
      <dgm:prSet/>
      <dgm:spPr/>
      <dgm:t>
        <a:bodyPr/>
        <a:lstStyle/>
        <a:p>
          <a:endParaRPr lang="en-US"/>
        </a:p>
      </dgm:t>
    </dgm:pt>
    <dgm:pt modelId="{F3F48BE8-1A70-4548-BA50-6AB076E8BCDC}">
      <dgm:prSet/>
      <dgm:spPr/>
      <dgm:t>
        <a:bodyPr/>
        <a:lstStyle/>
        <a:p>
          <a:r>
            <a:rPr lang="en-US" dirty="0" smtClean="0">
              <a:latin typeface="+mj-lt"/>
            </a:rPr>
            <a:t>Pseudorandom stream is one that is unpredictable without knowledge of the input key</a:t>
          </a:r>
          <a:endParaRPr lang="en-US" dirty="0">
            <a:latin typeface="+mj-lt"/>
          </a:endParaRPr>
        </a:p>
      </dgm:t>
    </dgm:pt>
    <dgm:pt modelId="{AA4E3655-08B1-3446-8F00-F6D692D95E8C}" type="parTrans" cxnId="{7FD0176B-4C8F-1F42-B5D5-99C79671A350}">
      <dgm:prSet/>
      <dgm:spPr/>
      <dgm:t>
        <a:bodyPr/>
        <a:lstStyle/>
        <a:p>
          <a:endParaRPr lang="en-US"/>
        </a:p>
      </dgm:t>
    </dgm:pt>
    <dgm:pt modelId="{E7E531E1-929C-2A42-8F50-4024D5D02956}" type="sibTrans" cxnId="{7FD0176B-4C8F-1F42-B5D5-99C79671A350}">
      <dgm:prSet/>
      <dgm:spPr/>
      <dgm:t>
        <a:bodyPr/>
        <a:lstStyle/>
        <a:p>
          <a:endParaRPr lang="en-US"/>
        </a:p>
      </dgm:t>
    </dgm:pt>
    <dgm:pt modelId="{EC314881-2384-A144-BA8C-DF1B6F604ACB}" type="pres">
      <dgm:prSet presAssocID="{0DCCE67F-8DB1-4E40-94AC-EE5A6D777C69}" presName="linear" presStyleCnt="0">
        <dgm:presLayoutVars>
          <dgm:dir/>
          <dgm:animLvl val="lvl"/>
          <dgm:resizeHandles val="exact"/>
        </dgm:presLayoutVars>
      </dgm:prSet>
      <dgm:spPr/>
      <dgm:t>
        <a:bodyPr/>
        <a:lstStyle/>
        <a:p>
          <a:endParaRPr lang="en-US"/>
        </a:p>
      </dgm:t>
    </dgm:pt>
    <dgm:pt modelId="{660E9ADF-B46D-8941-88EF-30561659F258}" type="pres">
      <dgm:prSet presAssocID="{587619E7-CBA2-2243-8374-6D19F65A2E4C}" presName="parentLin" presStyleCnt="0"/>
      <dgm:spPr/>
      <dgm:t>
        <a:bodyPr/>
        <a:lstStyle/>
        <a:p>
          <a:endParaRPr lang="en-US"/>
        </a:p>
      </dgm:t>
    </dgm:pt>
    <dgm:pt modelId="{C2965011-AB65-384F-AF9D-74BA3282A275}" type="pres">
      <dgm:prSet presAssocID="{587619E7-CBA2-2243-8374-6D19F65A2E4C}" presName="parentLeftMargin" presStyleLbl="node1" presStyleIdx="0" presStyleCnt="2"/>
      <dgm:spPr/>
      <dgm:t>
        <a:bodyPr/>
        <a:lstStyle/>
        <a:p>
          <a:endParaRPr lang="en-US"/>
        </a:p>
      </dgm:t>
    </dgm:pt>
    <dgm:pt modelId="{079F0438-4146-1C44-B03D-FC56A77BC902}" type="pres">
      <dgm:prSet presAssocID="{587619E7-CBA2-2243-8374-6D19F65A2E4C}" presName="parentText" presStyleLbl="node1" presStyleIdx="0" presStyleCnt="2" custScaleX="43769" custLinFactX="78419" custLinFactNeighborX="100000" custLinFactNeighborY="-24568">
        <dgm:presLayoutVars>
          <dgm:chMax val="0"/>
          <dgm:bulletEnabled val="1"/>
        </dgm:presLayoutVars>
      </dgm:prSet>
      <dgm:spPr/>
      <dgm:t>
        <a:bodyPr/>
        <a:lstStyle/>
        <a:p>
          <a:endParaRPr lang="en-US"/>
        </a:p>
      </dgm:t>
    </dgm:pt>
    <dgm:pt modelId="{DC28D010-1D1D-F14C-89D3-ABE47A5DBBD2}" type="pres">
      <dgm:prSet presAssocID="{587619E7-CBA2-2243-8374-6D19F65A2E4C}" presName="negativeSpace" presStyleCnt="0"/>
      <dgm:spPr/>
      <dgm:t>
        <a:bodyPr/>
        <a:lstStyle/>
        <a:p>
          <a:endParaRPr lang="en-US"/>
        </a:p>
      </dgm:t>
    </dgm:pt>
    <dgm:pt modelId="{9DA0C844-4653-3B4A-877A-42D10E7D552F}" type="pres">
      <dgm:prSet presAssocID="{587619E7-CBA2-2243-8374-6D19F65A2E4C}" presName="childText" presStyleLbl="conFgAcc1" presStyleIdx="0" presStyleCnt="2">
        <dgm:presLayoutVars>
          <dgm:bulletEnabled val="1"/>
        </dgm:presLayoutVars>
      </dgm:prSet>
      <dgm:spPr/>
      <dgm:t>
        <a:bodyPr/>
        <a:lstStyle/>
        <a:p>
          <a:endParaRPr lang="en-US"/>
        </a:p>
      </dgm:t>
    </dgm:pt>
    <dgm:pt modelId="{7E3ADE7E-40E4-C64D-BE0C-4913CCDDAB20}" type="pres">
      <dgm:prSet presAssocID="{50AE24B3-1916-2B4F-8D77-598476DA2E84}" presName="spaceBetweenRectangles" presStyleCnt="0"/>
      <dgm:spPr/>
      <dgm:t>
        <a:bodyPr/>
        <a:lstStyle/>
        <a:p>
          <a:endParaRPr lang="en-US"/>
        </a:p>
      </dgm:t>
    </dgm:pt>
    <dgm:pt modelId="{66D8A165-4E1A-2C49-8B98-40CC6644B741}" type="pres">
      <dgm:prSet presAssocID="{7C5130F5-2623-7B4D-B064-6A321151D8DC}" presName="parentLin" presStyleCnt="0"/>
      <dgm:spPr/>
      <dgm:t>
        <a:bodyPr/>
        <a:lstStyle/>
        <a:p>
          <a:endParaRPr lang="en-US"/>
        </a:p>
      </dgm:t>
    </dgm:pt>
    <dgm:pt modelId="{C8D69397-E8AE-F84B-92EF-2C48DFBA2611}" type="pres">
      <dgm:prSet presAssocID="{7C5130F5-2623-7B4D-B064-6A321151D8DC}" presName="parentLeftMargin" presStyleLbl="node1" presStyleIdx="0" presStyleCnt="2"/>
      <dgm:spPr/>
      <dgm:t>
        <a:bodyPr/>
        <a:lstStyle/>
        <a:p>
          <a:endParaRPr lang="en-US"/>
        </a:p>
      </dgm:t>
    </dgm:pt>
    <dgm:pt modelId="{C08EB4B2-2F49-7346-B3F8-4571FBD25FDB}" type="pres">
      <dgm:prSet presAssocID="{7C5130F5-2623-7B4D-B064-6A321151D8DC}" presName="parentText" presStyleLbl="node1" presStyleIdx="1" presStyleCnt="2" custScaleX="48937" custLinFactNeighborX="6383" custLinFactNeighborY="33283">
        <dgm:presLayoutVars>
          <dgm:chMax val="0"/>
          <dgm:bulletEnabled val="1"/>
        </dgm:presLayoutVars>
      </dgm:prSet>
      <dgm:spPr/>
      <dgm:t>
        <a:bodyPr/>
        <a:lstStyle/>
        <a:p>
          <a:endParaRPr lang="en-US"/>
        </a:p>
      </dgm:t>
    </dgm:pt>
    <dgm:pt modelId="{77D54539-AAA7-204C-924D-C1DFAC565B48}" type="pres">
      <dgm:prSet presAssocID="{7C5130F5-2623-7B4D-B064-6A321151D8DC}" presName="negativeSpace" presStyleCnt="0"/>
      <dgm:spPr/>
      <dgm:t>
        <a:bodyPr/>
        <a:lstStyle/>
        <a:p>
          <a:endParaRPr lang="en-US"/>
        </a:p>
      </dgm:t>
    </dgm:pt>
    <dgm:pt modelId="{50C2B052-D272-0C4B-BC34-52ECD042C19E}" type="pres">
      <dgm:prSet presAssocID="{7C5130F5-2623-7B4D-B064-6A321151D8DC}" presName="childText" presStyleLbl="conFgAcc1" presStyleIdx="1" presStyleCnt="2" custLinFactNeighborX="1064" custLinFactNeighborY="42570">
        <dgm:presLayoutVars>
          <dgm:bulletEnabled val="1"/>
        </dgm:presLayoutVars>
      </dgm:prSet>
      <dgm:spPr/>
      <dgm:t>
        <a:bodyPr/>
        <a:lstStyle/>
        <a:p>
          <a:endParaRPr lang="en-US"/>
        </a:p>
      </dgm:t>
    </dgm:pt>
  </dgm:ptLst>
  <dgm:cxnLst>
    <dgm:cxn modelId="{75F8E48E-10D9-404F-A98A-561FB58340AB}" type="presOf" srcId="{1C0DB200-A55C-6D40-B316-F045503C1635}" destId="{50C2B052-D272-0C4B-BC34-52ECD042C19E}" srcOrd="0" destOrd="2" presId="urn:microsoft.com/office/officeart/2005/8/layout/list1"/>
    <dgm:cxn modelId="{0A38F484-84AD-164D-98DC-A66B5583D409}" type="presOf" srcId="{A9F5D9F8-5C34-D34E-9105-AD3767893546}" destId="{50C2B052-D272-0C4B-BC34-52ECD042C19E}" srcOrd="0" destOrd="3" presId="urn:microsoft.com/office/officeart/2005/8/layout/list1"/>
    <dgm:cxn modelId="{9DF3C77E-A9EC-5640-995C-23514458B935}" type="presOf" srcId="{463FF73A-063D-5B4E-89E0-0876D93FA45F}" destId="{50C2B052-D272-0C4B-BC34-52ECD042C19E}" srcOrd="0" destOrd="0" presId="urn:microsoft.com/office/officeart/2005/8/layout/list1"/>
    <dgm:cxn modelId="{CF6FA177-F5E5-AC4D-9A40-A92CEEAEB304}" type="presOf" srcId="{F3F48BE8-1A70-4548-BA50-6AB076E8BCDC}" destId="{50C2B052-D272-0C4B-BC34-52ECD042C19E}" srcOrd="0" destOrd="4" presId="urn:microsoft.com/office/officeart/2005/8/layout/list1"/>
    <dgm:cxn modelId="{64679F17-3A31-7E4D-A4C1-0B66877585EF}" type="presOf" srcId="{E7079069-E772-EF4F-9C77-B1E7B043F7E6}" destId="{9DA0C844-4653-3B4A-877A-42D10E7D552F}" srcOrd="0" destOrd="3" presId="urn:microsoft.com/office/officeart/2005/8/layout/list1"/>
    <dgm:cxn modelId="{E3825432-21F8-AE47-B8B9-E0441C6BE69F}" srcId="{587619E7-CBA2-2243-8374-6D19F65A2E4C}" destId="{B8E05236-2378-5B48-8C79-EADF58DE9CFD}" srcOrd="1" destOrd="0" parTransId="{7104CB8C-41AA-624A-B42E-B626E8E99D6D}" sibTransId="{425A5DAF-ED48-CF4C-B534-ADCB8F1F70F3}"/>
    <dgm:cxn modelId="{7FD0176B-4C8F-1F42-B5D5-99C79671A350}" srcId="{7C5130F5-2623-7B4D-B064-6A321151D8DC}" destId="{F3F48BE8-1A70-4548-BA50-6AB076E8BCDC}" srcOrd="4" destOrd="0" parTransId="{AA4E3655-08B1-3446-8F00-F6D692D95E8C}" sibTransId="{E7E531E1-929C-2A42-8F50-4024D5D02956}"/>
    <dgm:cxn modelId="{1767A36A-96AD-3A4F-A204-B74E0CCE228C}" srcId="{587619E7-CBA2-2243-8374-6D19F65A2E4C}" destId="{E7079069-E772-EF4F-9C77-B1E7B043F7E6}" srcOrd="3" destOrd="0" parTransId="{660144F7-BAC9-C644-9C0A-7705DDDFB2A4}" sibTransId="{C55DD3D4-CCC3-6645-A3A2-F6E58E6909E0}"/>
    <dgm:cxn modelId="{41FB2C55-7C78-B142-AA1D-22BC6A0CE61F}" srcId="{587619E7-CBA2-2243-8374-6D19F65A2E4C}" destId="{AA438D01-5622-EB4A-83E9-112C44396E6F}" srcOrd="0" destOrd="0" parTransId="{91D55F56-C06F-9941-AE2F-7D3973533531}" sibTransId="{2DCA53C8-7768-164E-88EE-560BBAF09B5B}"/>
    <dgm:cxn modelId="{0BD88234-0CFD-8A47-9697-69563B613A7C}" srcId="{7C5130F5-2623-7B4D-B064-6A321151D8DC}" destId="{463FF73A-063D-5B4E-89E0-0876D93FA45F}" srcOrd="0" destOrd="0" parTransId="{2AFBE181-4D82-4049-A3BE-F259B5DD7BC0}" sibTransId="{33616064-699C-FD44-8673-4DD4A8249F72}"/>
    <dgm:cxn modelId="{77A3E82B-0054-E848-8AAD-6645C79EBF7E}" srcId="{7C5130F5-2623-7B4D-B064-6A321151D8DC}" destId="{1C0DB200-A55C-6D40-B316-F045503C1635}" srcOrd="2" destOrd="0" parTransId="{B22FE74D-A3E0-FC4B-A9DB-2C72FF21BAC5}" sibTransId="{8764260A-DD97-A849-A115-1852886EA6EA}"/>
    <dgm:cxn modelId="{C2616659-95B8-F743-B615-3ADBB467360C}" type="presOf" srcId="{7C5130F5-2623-7B4D-B064-6A321151D8DC}" destId="{C8D69397-E8AE-F84B-92EF-2C48DFBA2611}" srcOrd="0" destOrd="0" presId="urn:microsoft.com/office/officeart/2005/8/layout/list1"/>
    <dgm:cxn modelId="{3BDCEA1E-EC33-7C45-A6FF-18355745596A}" type="presOf" srcId="{B8E05236-2378-5B48-8C79-EADF58DE9CFD}" destId="{9DA0C844-4653-3B4A-877A-42D10E7D552F}" srcOrd="0" destOrd="1" presId="urn:microsoft.com/office/officeart/2005/8/layout/list1"/>
    <dgm:cxn modelId="{C687533F-606C-224E-9CDD-4EBD72F42FED}" type="presOf" srcId="{0DCCE67F-8DB1-4E40-94AC-EE5A6D777C69}" destId="{EC314881-2384-A144-BA8C-DF1B6F604ACB}" srcOrd="0" destOrd="0" presId="urn:microsoft.com/office/officeart/2005/8/layout/list1"/>
    <dgm:cxn modelId="{0F7BAC4A-7ADE-3F4E-BE47-D63A68B80600}" type="presOf" srcId="{587619E7-CBA2-2243-8374-6D19F65A2E4C}" destId="{C2965011-AB65-384F-AF9D-74BA3282A275}" srcOrd="0" destOrd="0" presId="urn:microsoft.com/office/officeart/2005/8/layout/list1"/>
    <dgm:cxn modelId="{6A55A77F-C429-0D4D-9F12-26BC8EA05792}" srcId="{0DCCE67F-8DB1-4E40-94AC-EE5A6D777C69}" destId="{587619E7-CBA2-2243-8374-6D19F65A2E4C}" srcOrd="0" destOrd="0" parTransId="{B2686974-9B07-084D-9284-3162383E72A1}" sibTransId="{50AE24B3-1916-2B4F-8D77-598476DA2E84}"/>
    <dgm:cxn modelId="{AF05B4A5-2249-0341-8FED-89EB514E7C91}" type="presOf" srcId="{7C5130F5-2623-7B4D-B064-6A321151D8DC}" destId="{C08EB4B2-2F49-7346-B3F8-4571FBD25FDB}" srcOrd="1" destOrd="0" presId="urn:microsoft.com/office/officeart/2005/8/layout/list1"/>
    <dgm:cxn modelId="{6D20BB13-2AD3-FC4B-864A-60048C7E7205}" type="presOf" srcId="{0FACDD0F-8549-9340-B902-491178B29EA1}" destId="{50C2B052-D272-0C4B-BC34-52ECD042C19E}" srcOrd="0" destOrd="1" presId="urn:microsoft.com/office/officeart/2005/8/layout/list1"/>
    <dgm:cxn modelId="{C3221D56-EDA6-D643-8113-9CD967B13526}" srcId="{0DCCE67F-8DB1-4E40-94AC-EE5A6D777C69}" destId="{7C5130F5-2623-7B4D-B064-6A321151D8DC}" srcOrd="1" destOrd="0" parTransId="{C856D73D-20A4-0F42-8C31-23D66F850B27}" sibTransId="{970C6670-09A2-EA44-A6CA-58767FEAB60D}"/>
    <dgm:cxn modelId="{590036CB-FFD2-D044-887D-83BC46A868BE}" type="presOf" srcId="{77412DC5-DE60-C242-AB72-782CD5818090}" destId="{9DA0C844-4653-3B4A-877A-42D10E7D552F}" srcOrd="0" destOrd="2" presId="urn:microsoft.com/office/officeart/2005/8/layout/list1"/>
    <dgm:cxn modelId="{17D80330-CCFD-3D4D-87FA-851A38849793}" srcId="{7C5130F5-2623-7B4D-B064-6A321151D8DC}" destId="{A9F5D9F8-5C34-D34E-9105-AD3767893546}" srcOrd="3" destOrd="0" parTransId="{1C412B15-0140-A646-9E0C-06D173B23765}" sibTransId="{CD0499F7-0DEC-674A-83D3-22BB5A97D8C4}"/>
    <dgm:cxn modelId="{63851ADA-8D6D-0A46-A87E-8CEEB987F019}" srcId="{7C5130F5-2623-7B4D-B064-6A321151D8DC}" destId="{0FACDD0F-8549-9340-B902-491178B29EA1}" srcOrd="1" destOrd="0" parTransId="{A6AF0DD4-8188-EE4E-A092-8507BE0042FD}" sibTransId="{7A54E453-4B89-594A-858B-429081116503}"/>
    <dgm:cxn modelId="{15101433-B267-2141-B0A1-76C3BD6038F5}" type="presOf" srcId="{AA438D01-5622-EB4A-83E9-112C44396E6F}" destId="{9DA0C844-4653-3B4A-877A-42D10E7D552F}" srcOrd="0" destOrd="0" presId="urn:microsoft.com/office/officeart/2005/8/layout/list1"/>
    <dgm:cxn modelId="{8A0D62AA-8484-E24B-BEF7-78F1B860D326}" srcId="{587619E7-CBA2-2243-8374-6D19F65A2E4C}" destId="{77412DC5-DE60-C242-AB72-782CD5818090}" srcOrd="2" destOrd="0" parTransId="{204CE34E-694E-B445-9A13-0FED24D91770}" sibTransId="{1B222651-8C35-524D-A629-59A8F5F4AA4A}"/>
    <dgm:cxn modelId="{9587F7F2-B4FE-7248-9140-8797B58A9CA1}" type="presOf" srcId="{587619E7-CBA2-2243-8374-6D19F65A2E4C}" destId="{079F0438-4146-1C44-B03D-FC56A77BC902}" srcOrd="1" destOrd="0" presId="urn:microsoft.com/office/officeart/2005/8/layout/list1"/>
    <dgm:cxn modelId="{2CB6916A-5428-C643-ADC0-22F51F862B9A}" type="presParOf" srcId="{EC314881-2384-A144-BA8C-DF1B6F604ACB}" destId="{660E9ADF-B46D-8941-88EF-30561659F258}" srcOrd="0" destOrd="0" presId="urn:microsoft.com/office/officeart/2005/8/layout/list1"/>
    <dgm:cxn modelId="{9E17E8D1-EC18-374A-BBDA-9F1BF0FB426C}" type="presParOf" srcId="{660E9ADF-B46D-8941-88EF-30561659F258}" destId="{C2965011-AB65-384F-AF9D-74BA3282A275}" srcOrd="0" destOrd="0" presId="urn:microsoft.com/office/officeart/2005/8/layout/list1"/>
    <dgm:cxn modelId="{1F32D446-E450-2146-954A-0BC43EA01808}" type="presParOf" srcId="{660E9ADF-B46D-8941-88EF-30561659F258}" destId="{079F0438-4146-1C44-B03D-FC56A77BC902}" srcOrd="1" destOrd="0" presId="urn:microsoft.com/office/officeart/2005/8/layout/list1"/>
    <dgm:cxn modelId="{7F11F33D-244E-994B-90E1-32579FB07AAB}" type="presParOf" srcId="{EC314881-2384-A144-BA8C-DF1B6F604ACB}" destId="{DC28D010-1D1D-F14C-89D3-ABE47A5DBBD2}" srcOrd="1" destOrd="0" presId="urn:microsoft.com/office/officeart/2005/8/layout/list1"/>
    <dgm:cxn modelId="{D8E535AF-55FD-6540-8891-C77F3FCB8062}" type="presParOf" srcId="{EC314881-2384-A144-BA8C-DF1B6F604ACB}" destId="{9DA0C844-4653-3B4A-877A-42D10E7D552F}" srcOrd="2" destOrd="0" presId="urn:microsoft.com/office/officeart/2005/8/layout/list1"/>
    <dgm:cxn modelId="{CA2718D4-8E90-EB4F-939D-E1CB5F0EF164}" type="presParOf" srcId="{EC314881-2384-A144-BA8C-DF1B6F604ACB}" destId="{7E3ADE7E-40E4-C64D-BE0C-4913CCDDAB20}" srcOrd="3" destOrd="0" presId="urn:microsoft.com/office/officeart/2005/8/layout/list1"/>
    <dgm:cxn modelId="{806599F2-EB77-1448-8420-C876B23731C8}" type="presParOf" srcId="{EC314881-2384-A144-BA8C-DF1B6F604ACB}" destId="{66D8A165-4E1A-2C49-8B98-40CC6644B741}" srcOrd="4" destOrd="0" presId="urn:microsoft.com/office/officeart/2005/8/layout/list1"/>
    <dgm:cxn modelId="{67C20C6B-E8D1-EF41-82A1-AFA68A78B6B8}" type="presParOf" srcId="{66D8A165-4E1A-2C49-8B98-40CC6644B741}" destId="{C8D69397-E8AE-F84B-92EF-2C48DFBA2611}" srcOrd="0" destOrd="0" presId="urn:microsoft.com/office/officeart/2005/8/layout/list1"/>
    <dgm:cxn modelId="{A4D0B12B-5AF6-3A45-BB04-DD0C23A0C65C}" type="presParOf" srcId="{66D8A165-4E1A-2C49-8B98-40CC6644B741}" destId="{C08EB4B2-2F49-7346-B3F8-4571FBD25FDB}" srcOrd="1" destOrd="0" presId="urn:microsoft.com/office/officeart/2005/8/layout/list1"/>
    <dgm:cxn modelId="{8CCE2561-1F56-2949-B9E8-795BEB665EFB}" type="presParOf" srcId="{EC314881-2384-A144-BA8C-DF1B6F604ACB}" destId="{77D54539-AAA7-204C-924D-C1DFAC565B48}" srcOrd="5" destOrd="0" presId="urn:microsoft.com/office/officeart/2005/8/layout/list1"/>
    <dgm:cxn modelId="{42E75BBA-83D8-3C41-8EC0-C4BB134A5292}" type="presParOf" srcId="{EC314881-2384-A144-BA8C-DF1B6F604ACB}" destId="{50C2B052-D272-0C4B-BC34-52ECD042C19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7ED640-C614-3E4A-9195-721F16A5A826}"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6A13F55D-EDBD-114A-AEDB-6520654B78A8}">
      <dgm:prSet/>
      <dgm:spPr/>
      <dgm:t>
        <a:bodyPr/>
        <a:lstStyle/>
        <a:p>
          <a:pPr rtl="0"/>
          <a:r>
            <a:rPr lang="en-US" b="0" dirty="0" smtClean="0">
              <a:latin typeface="+mj-lt"/>
            </a:rPr>
            <a:t>Protects against active attacks</a:t>
          </a:r>
          <a:endParaRPr lang="en-US" b="0" dirty="0">
            <a:latin typeface="+mj-lt"/>
          </a:endParaRPr>
        </a:p>
      </dgm:t>
    </dgm:pt>
    <dgm:pt modelId="{84E85784-E758-8C42-9487-0B1F55300D65}" type="parTrans" cxnId="{111B953E-F935-3E42-A51B-B65C106AC2C9}">
      <dgm:prSet/>
      <dgm:spPr/>
      <dgm:t>
        <a:bodyPr/>
        <a:lstStyle/>
        <a:p>
          <a:endParaRPr lang="en-US"/>
        </a:p>
      </dgm:t>
    </dgm:pt>
    <dgm:pt modelId="{DC55E9E6-6613-1B46-B0D0-01C16238BA73}" type="sibTrans" cxnId="{111B953E-F935-3E42-A51B-B65C106AC2C9}">
      <dgm:prSet/>
      <dgm:spPr/>
      <dgm:t>
        <a:bodyPr/>
        <a:lstStyle/>
        <a:p>
          <a:endParaRPr lang="en-US"/>
        </a:p>
      </dgm:t>
    </dgm:pt>
    <dgm:pt modelId="{F97FF3C3-A6A7-3F4B-8A53-19B20FA19182}">
      <dgm:prSet/>
      <dgm:spPr/>
      <dgm:t>
        <a:bodyPr/>
        <a:lstStyle/>
        <a:p>
          <a:pPr rtl="0"/>
          <a:r>
            <a:rPr lang="en-US" b="0" dirty="0" smtClean="0">
              <a:latin typeface="+mj-lt"/>
            </a:rPr>
            <a:t>Verifies received message is authentic</a:t>
          </a:r>
          <a:endParaRPr lang="en-US" b="0" dirty="0">
            <a:latin typeface="+mj-lt"/>
          </a:endParaRPr>
        </a:p>
      </dgm:t>
    </dgm:pt>
    <dgm:pt modelId="{28B0D4F4-DA6A-CC46-AFE4-163C3C62627D}" type="parTrans" cxnId="{85E9819D-9F60-A542-88F6-6E73397B37C8}">
      <dgm:prSet/>
      <dgm:spPr/>
      <dgm:t>
        <a:bodyPr/>
        <a:lstStyle/>
        <a:p>
          <a:endParaRPr lang="en-US"/>
        </a:p>
      </dgm:t>
    </dgm:pt>
    <dgm:pt modelId="{BC76B6A4-C13D-BA47-B643-B0BD85BEC4E5}" type="sibTrans" cxnId="{85E9819D-9F60-A542-88F6-6E73397B37C8}">
      <dgm:prSet/>
      <dgm:spPr/>
      <dgm:t>
        <a:bodyPr/>
        <a:lstStyle/>
        <a:p>
          <a:endParaRPr lang="en-US"/>
        </a:p>
      </dgm:t>
    </dgm:pt>
    <dgm:pt modelId="{B9D9C573-115F-BE44-B0DE-CCF6D4B01F53}">
      <dgm:prSet/>
      <dgm:spPr/>
      <dgm:t>
        <a:bodyPr/>
        <a:lstStyle/>
        <a:p>
          <a:pPr rtl="0"/>
          <a:r>
            <a:rPr lang="en-US" b="0" dirty="0" smtClean="0">
              <a:latin typeface="+mj-lt"/>
            </a:rPr>
            <a:t>Contents have not been altered</a:t>
          </a:r>
          <a:endParaRPr lang="en-US" b="0" dirty="0">
            <a:latin typeface="+mj-lt"/>
          </a:endParaRPr>
        </a:p>
      </dgm:t>
    </dgm:pt>
    <dgm:pt modelId="{0AEA0AD9-30FD-3D45-9972-FB5BE226CCA2}" type="parTrans" cxnId="{31A32C4D-4531-E24F-97D2-C5E1C099C4DF}">
      <dgm:prSet/>
      <dgm:spPr/>
      <dgm:t>
        <a:bodyPr/>
        <a:lstStyle/>
        <a:p>
          <a:endParaRPr lang="en-US"/>
        </a:p>
      </dgm:t>
    </dgm:pt>
    <dgm:pt modelId="{980400B9-A6D3-4044-B407-B8FF7B2F8ED8}" type="sibTrans" cxnId="{31A32C4D-4531-E24F-97D2-C5E1C099C4DF}">
      <dgm:prSet/>
      <dgm:spPr/>
      <dgm:t>
        <a:bodyPr/>
        <a:lstStyle/>
        <a:p>
          <a:endParaRPr lang="en-US"/>
        </a:p>
      </dgm:t>
    </dgm:pt>
    <dgm:pt modelId="{AD210C83-F373-0C44-B3B7-102B711D0327}">
      <dgm:prSet/>
      <dgm:spPr/>
      <dgm:t>
        <a:bodyPr/>
        <a:lstStyle/>
        <a:p>
          <a:pPr rtl="0"/>
          <a:r>
            <a:rPr lang="en-US" b="0" dirty="0" smtClean="0">
              <a:latin typeface="+mj-lt"/>
            </a:rPr>
            <a:t>From authentic source</a:t>
          </a:r>
          <a:endParaRPr lang="en-US" b="0" dirty="0">
            <a:latin typeface="+mj-lt"/>
          </a:endParaRPr>
        </a:p>
      </dgm:t>
    </dgm:pt>
    <dgm:pt modelId="{EAF3F70B-179D-844D-BB33-DB253CE16E7E}" type="parTrans" cxnId="{A53DE99A-90AF-1E4A-BA3F-EA3C76F67322}">
      <dgm:prSet/>
      <dgm:spPr/>
      <dgm:t>
        <a:bodyPr/>
        <a:lstStyle/>
        <a:p>
          <a:endParaRPr lang="en-US"/>
        </a:p>
      </dgm:t>
    </dgm:pt>
    <dgm:pt modelId="{DCC39777-A559-2148-A812-1366BBAF7197}" type="sibTrans" cxnId="{A53DE99A-90AF-1E4A-BA3F-EA3C76F67322}">
      <dgm:prSet/>
      <dgm:spPr/>
      <dgm:t>
        <a:bodyPr/>
        <a:lstStyle/>
        <a:p>
          <a:endParaRPr lang="en-US"/>
        </a:p>
      </dgm:t>
    </dgm:pt>
    <dgm:pt modelId="{6AD3880F-016F-D046-8948-37FF48B0EBB6}">
      <dgm:prSet/>
      <dgm:spPr/>
      <dgm:t>
        <a:bodyPr/>
        <a:lstStyle/>
        <a:p>
          <a:pPr rtl="0"/>
          <a:r>
            <a:rPr lang="en-US" b="0" dirty="0" smtClean="0">
              <a:latin typeface="+mj-lt"/>
            </a:rPr>
            <a:t>Timely and in correct sequence</a:t>
          </a:r>
          <a:endParaRPr lang="en-US" b="0" dirty="0">
            <a:latin typeface="+mj-lt"/>
          </a:endParaRPr>
        </a:p>
      </dgm:t>
    </dgm:pt>
    <dgm:pt modelId="{E1D1C5A6-C380-CB4A-A64F-6ADB2A7933D0}" type="parTrans" cxnId="{F2927914-5C62-9D4C-BF03-6812E0C17C4A}">
      <dgm:prSet/>
      <dgm:spPr/>
      <dgm:t>
        <a:bodyPr/>
        <a:lstStyle/>
        <a:p>
          <a:endParaRPr lang="en-US"/>
        </a:p>
      </dgm:t>
    </dgm:pt>
    <dgm:pt modelId="{220612C2-B472-E44D-BCF8-620FC6502369}" type="sibTrans" cxnId="{F2927914-5C62-9D4C-BF03-6812E0C17C4A}">
      <dgm:prSet/>
      <dgm:spPr/>
      <dgm:t>
        <a:bodyPr/>
        <a:lstStyle/>
        <a:p>
          <a:endParaRPr lang="en-US"/>
        </a:p>
      </dgm:t>
    </dgm:pt>
    <dgm:pt modelId="{46A5FF01-1017-4340-8BF9-A7EF0DA32086}">
      <dgm:prSet/>
      <dgm:spPr/>
      <dgm:t>
        <a:bodyPr/>
        <a:lstStyle/>
        <a:p>
          <a:pPr rtl="0"/>
          <a:r>
            <a:rPr lang="en-US" b="0" dirty="0" smtClean="0">
              <a:latin typeface="+mj-lt"/>
            </a:rPr>
            <a:t>Can use conventional encryption</a:t>
          </a:r>
          <a:endParaRPr lang="en-US" b="0" dirty="0">
            <a:latin typeface="+mj-lt"/>
          </a:endParaRPr>
        </a:p>
      </dgm:t>
    </dgm:pt>
    <dgm:pt modelId="{F3B89FEB-3B58-5D47-9E79-CE62A411B9C7}" type="parTrans" cxnId="{03197B1D-3C7D-A24B-9E0D-08EA637C10E9}">
      <dgm:prSet/>
      <dgm:spPr/>
      <dgm:t>
        <a:bodyPr/>
        <a:lstStyle/>
        <a:p>
          <a:endParaRPr lang="en-US"/>
        </a:p>
      </dgm:t>
    </dgm:pt>
    <dgm:pt modelId="{47234ADC-8CBB-D842-9673-3A74CD8AE12C}" type="sibTrans" cxnId="{03197B1D-3C7D-A24B-9E0D-08EA637C10E9}">
      <dgm:prSet/>
      <dgm:spPr/>
      <dgm:t>
        <a:bodyPr/>
        <a:lstStyle/>
        <a:p>
          <a:endParaRPr lang="en-US"/>
        </a:p>
      </dgm:t>
    </dgm:pt>
    <dgm:pt modelId="{8704466E-DCAE-7A4D-98EB-B7DF618A20AB}">
      <dgm:prSet/>
      <dgm:spPr/>
      <dgm:t>
        <a:bodyPr/>
        <a:lstStyle/>
        <a:p>
          <a:pPr rtl="0"/>
          <a:r>
            <a:rPr lang="en-US" b="0" dirty="0" smtClean="0">
              <a:latin typeface="+mj-lt"/>
            </a:rPr>
            <a:t>Only sender and receiver share a key</a:t>
          </a:r>
          <a:endParaRPr lang="en-US" b="0" dirty="0">
            <a:latin typeface="+mj-lt"/>
          </a:endParaRPr>
        </a:p>
      </dgm:t>
    </dgm:pt>
    <dgm:pt modelId="{81DE89FA-19CE-6444-AD98-5F0C7A312918}" type="parTrans" cxnId="{98479848-F377-1640-A060-096FAB2C97BC}">
      <dgm:prSet/>
      <dgm:spPr/>
      <dgm:t>
        <a:bodyPr/>
        <a:lstStyle/>
        <a:p>
          <a:endParaRPr lang="en-US"/>
        </a:p>
      </dgm:t>
    </dgm:pt>
    <dgm:pt modelId="{B2A52291-5EAC-6A44-B56E-943C8206622C}" type="sibTrans" cxnId="{98479848-F377-1640-A060-096FAB2C97BC}">
      <dgm:prSet/>
      <dgm:spPr/>
      <dgm:t>
        <a:bodyPr/>
        <a:lstStyle/>
        <a:p>
          <a:endParaRPr lang="en-US"/>
        </a:p>
      </dgm:t>
    </dgm:pt>
    <dgm:pt modelId="{55EFEF62-1402-474C-946F-B429D1E63E58}" type="pres">
      <dgm:prSet presAssocID="{467ED640-C614-3E4A-9195-721F16A5A826}" presName="Name0" presStyleCnt="0">
        <dgm:presLayoutVars>
          <dgm:chMax val="7"/>
          <dgm:dir/>
          <dgm:animLvl val="lvl"/>
          <dgm:resizeHandles val="exact"/>
        </dgm:presLayoutVars>
      </dgm:prSet>
      <dgm:spPr/>
      <dgm:t>
        <a:bodyPr/>
        <a:lstStyle/>
        <a:p>
          <a:endParaRPr lang="en-US"/>
        </a:p>
      </dgm:t>
    </dgm:pt>
    <dgm:pt modelId="{04D1C139-1F44-7D42-97B4-7E1B3C61C310}" type="pres">
      <dgm:prSet presAssocID="{6A13F55D-EDBD-114A-AEDB-6520654B78A8}" presName="circle1" presStyleLbl="node1" presStyleIdx="0" presStyleCnt="3"/>
      <dgm:spPr>
        <a:solidFill>
          <a:schemeClr val="accent1"/>
        </a:solidFill>
      </dgm:spPr>
    </dgm:pt>
    <dgm:pt modelId="{7D143E97-AEB1-E044-87DF-3C76B48B3163}" type="pres">
      <dgm:prSet presAssocID="{6A13F55D-EDBD-114A-AEDB-6520654B78A8}" presName="space" presStyleCnt="0"/>
      <dgm:spPr/>
    </dgm:pt>
    <dgm:pt modelId="{162FAF4A-757D-EE44-8C29-6578B7BE8894}" type="pres">
      <dgm:prSet presAssocID="{6A13F55D-EDBD-114A-AEDB-6520654B78A8}" presName="rect1" presStyleLbl="alignAcc1" presStyleIdx="0" presStyleCnt="3"/>
      <dgm:spPr/>
      <dgm:t>
        <a:bodyPr/>
        <a:lstStyle/>
        <a:p>
          <a:endParaRPr lang="en-US"/>
        </a:p>
      </dgm:t>
    </dgm:pt>
    <dgm:pt modelId="{F824FDFB-5F5F-254B-9D5C-50BDF1E89105}" type="pres">
      <dgm:prSet presAssocID="{F97FF3C3-A6A7-3F4B-8A53-19B20FA19182}" presName="vertSpace2" presStyleLbl="node1" presStyleIdx="0" presStyleCnt="3"/>
      <dgm:spPr/>
    </dgm:pt>
    <dgm:pt modelId="{A56489F7-EC62-A848-9DD9-B3572A72D705}" type="pres">
      <dgm:prSet presAssocID="{F97FF3C3-A6A7-3F4B-8A53-19B20FA19182}" presName="circle2" presStyleLbl="node1" presStyleIdx="1" presStyleCnt="3"/>
      <dgm:spPr>
        <a:solidFill>
          <a:schemeClr val="accent2"/>
        </a:solidFill>
      </dgm:spPr>
    </dgm:pt>
    <dgm:pt modelId="{9C4DDA5F-2390-A549-90B9-5F960E28DDE6}" type="pres">
      <dgm:prSet presAssocID="{F97FF3C3-A6A7-3F4B-8A53-19B20FA19182}" presName="rect2" presStyleLbl="alignAcc1" presStyleIdx="1" presStyleCnt="3"/>
      <dgm:spPr/>
      <dgm:t>
        <a:bodyPr/>
        <a:lstStyle/>
        <a:p>
          <a:endParaRPr lang="en-US"/>
        </a:p>
      </dgm:t>
    </dgm:pt>
    <dgm:pt modelId="{1DFBBFEC-B6C6-484E-822C-6513579054B5}" type="pres">
      <dgm:prSet presAssocID="{46A5FF01-1017-4340-8BF9-A7EF0DA32086}" presName="vertSpace3" presStyleLbl="node1" presStyleIdx="1" presStyleCnt="3"/>
      <dgm:spPr/>
    </dgm:pt>
    <dgm:pt modelId="{9FB7C61E-C4DD-B747-BB29-DCE1D55CED32}" type="pres">
      <dgm:prSet presAssocID="{46A5FF01-1017-4340-8BF9-A7EF0DA32086}" presName="circle3" presStyleLbl="node1" presStyleIdx="2" presStyleCnt="3"/>
      <dgm:spPr>
        <a:solidFill>
          <a:schemeClr val="accent1"/>
        </a:solidFill>
      </dgm:spPr>
    </dgm:pt>
    <dgm:pt modelId="{4960AB30-E228-0044-AB56-9832EFB3F416}" type="pres">
      <dgm:prSet presAssocID="{46A5FF01-1017-4340-8BF9-A7EF0DA32086}" presName="rect3" presStyleLbl="alignAcc1" presStyleIdx="2" presStyleCnt="3"/>
      <dgm:spPr/>
      <dgm:t>
        <a:bodyPr/>
        <a:lstStyle/>
        <a:p>
          <a:endParaRPr lang="en-US"/>
        </a:p>
      </dgm:t>
    </dgm:pt>
    <dgm:pt modelId="{50000305-E90F-9F48-832D-1B551E78EEA1}" type="pres">
      <dgm:prSet presAssocID="{6A13F55D-EDBD-114A-AEDB-6520654B78A8}" presName="rect1ParTx" presStyleLbl="alignAcc1" presStyleIdx="2" presStyleCnt="3">
        <dgm:presLayoutVars>
          <dgm:chMax val="1"/>
          <dgm:bulletEnabled val="1"/>
        </dgm:presLayoutVars>
      </dgm:prSet>
      <dgm:spPr/>
      <dgm:t>
        <a:bodyPr/>
        <a:lstStyle/>
        <a:p>
          <a:endParaRPr lang="en-US"/>
        </a:p>
      </dgm:t>
    </dgm:pt>
    <dgm:pt modelId="{5BB68BD3-8944-314A-9722-C464DFC63A36}" type="pres">
      <dgm:prSet presAssocID="{6A13F55D-EDBD-114A-AEDB-6520654B78A8}" presName="rect1ChTx" presStyleLbl="alignAcc1" presStyleIdx="2" presStyleCnt="3">
        <dgm:presLayoutVars>
          <dgm:bulletEnabled val="1"/>
        </dgm:presLayoutVars>
      </dgm:prSet>
      <dgm:spPr/>
    </dgm:pt>
    <dgm:pt modelId="{E3C5539B-5B49-6644-93F1-0733497FD27B}" type="pres">
      <dgm:prSet presAssocID="{F97FF3C3-A6A7-3F4B-8A53-19B20FA19182}" presName="rect2ParTx" presStyleLbl="alignAcc1" presStyleIdx="2" presStyleCnt="3">
        <dgm:presLayoutVars>
          <dgm:chMax val="1"/>
          <dgm:bulletEnabled val="1"/>
        </dgm:presLayoutVars>
      </dgm:prSet>
      <dgm:spPr/>
      <dgm:t>
        <a:bodyPr/>
        <a:lstStyle/>
        <a:p>
          <a:endParaRPr lang="en-US"/>
        </a:p>
      </dgm:t>
    </dgm:pt>
    <dgm:pt modelId="{F63C5721-CDCD-0E44-857F-A3B146150CD4}" type="pres">
      <dgm:prSet presAssocID="{F97FF3C3-A6A7-3F4B-8A53-19B20FA19182}" presName="rect2ChTx" presStyleLbl="alignAcc1" presStyleIdx="2" presStyleCnt="3">
        <dgm:presLayoutVars>
          <dgm:bulletEnabled val="1"/>
        </dgm:presLayoutVars>
      </dgm:prSet>
      <dgm:spPr/>
      <dgm:t>
        <a:bodyPr/>
        <a:lstStyle/>
        <a:p>
          <a:endParaRPr lang="en-US"/>
        </a:p>
      </dgm:t>
    </dgm:pt>
    <dgm:pt modelId="{576C8ECA-F6A7-4D46-B348-ECB99A8DC954}" type="pres">
      <dgm:prSet presAssocID="{46A5FF01-1017-4340-8BF9-A7EF0DA32086}" presName="rect3ParTx" presStyleLbl="alignAcc1" presStyleIdx="2" presStyleCnt="3">
        <dgm:presLayoutVars>
          <dgm:chMax val="1"/>
          <dgm:bulletEnabled val="1"/>
        </dgm:presLayoutVars>
      </dgm:prSet>
      <dgm:spPr/>
      <dgm:t>
        <a:bodyPr/>
        <a:lstStyle/>
        <a:p>
          <a:endParaRPr lang="en-US"/>
        </a:p>
      </dgm:t>
    </dgm:pt>
    <dgm:pt modelId="{52907ABB-2798-234B-AC87-6694DC68A9CB}" type="pres">
      <dgm:prSet presAssocID="{46A5FF01-1017-4340-8BF9-A7EF0DA32086}" presName="rect3ChTx" presStyleLbl="alignAcc1" presStyleIdx="2" presStyleCnt="3">
        <dgm:presLayoutVars>
          <dgm:bulletEnabled val="1"/>
        </dgm:presLayoutVars>
      </dgm:prSet>
      <dgm:spPr/>
      <dgm:t>
        <a:bodyPr/>
        <a:lstStyle/>
        <a:p>
          <a:endParaRPr lang="en-US"/>
        </a:p>
      </dgm:t>
    </dgm:pt>
  </dgm:ptLst>
  <dgm:cxnLst>
    <dgm:cxn modelId="{B95FE9C4-A6B2-064E-8EA4-B345CD81F86F}" type="presOf" srcId="{AD210C83-F373-0C44-B3B7-102B711D0327}" destId="{F63C5721-CDCD-0E44-857F-A3B146150CD4}" srcOrd="0" destOrd="1" presId="urn:microsoft.com/office/officeart/2005/8/layout/target3"/>
    <dgm:cxn modelId="{8506BFE8-CCD9-1747-974F-EBAD44D83D83}" type="presOf" srcId="{46A5FF01-1017-4340-8BF9-A7EF0DA32086}" destId="{4960AB30-E228-0044-AB56-9832EFB3F416}" srcOrd="0" destOrd="0" presId="urn:microsoft.com/office/officeart/2005/8/layout/target3"/>
    <dgm:cxn modelId="{F2927914-5C62-9D4C-BF03-6812E0C17C4A}" srcId="{F97FF3C3-A6A7-3F4B-8A53-19B20FA19182}" destId="{6AD3880F-016F-D046-8948-37FF48B0EBB6}" srcOrd="2" destOrd="0" parTransId="{E1D1C5A6-C380-CB4A-A64F-6ADB2A7933D0}" sibTransId="{220612C2-B472-E44D-BCF8-620FC6502369}"/>
    <dgm:cxn modelId="{3D28C181-50B5-594B-B410-14368C20A7FE}" type="presOf" srcId="{6A13F55D-EDBD-114A-AEDB-6520654B78A8}" destId="{50000305-E90F-9F48-832D-1B551E78EEA1}" srcOrd="1" destOrd="0" presId="urn:microsoft.com/office/officeart/2005/8/layout/target3"/>
    <dgm:cxn modelId="{848AE8FF-0F6F-C749-975A-B58F8C7513C8}" type="presOf" srcId="{6A13F55D-EDBD-114A-AEDB-6520654B78A8}" destId="{162FAF4A-757D-EE44-8C29-6578B7BE8894}" srcOrd="0" destOrd="0" presId="urn:microsoft.com/office/officeart/2005/8/layout/target3"/>
    <dgm:cxn modelId="{6637F3F4-A16B-274B-8455-56975FC499D1}" type="presOf" srcId="{6AD3880F-016F-D046-8948-37FF48B0EBB6}" destId="{F63C5721-CDCD-0E44-857F-A3B146150CD4}" srcOrd="0" destOrd="2" presId="urn:microsoft.com/office/officeart/2005/8/layout/target3"/>
    <dgm:cxn modelId="{E27FA615-E5BB-D64E-887F-482BC87F0D46}" type="presOf" srcId="{46A5FF01-1017-4340-8BF9-A7EF0DA32086}" destId="{576C8ECA-F6A7-4D46-B348-ECB99A8DC954}" srcOrd="1" destOrd="0" presId="urn:microsoft.com/office/officeart/2005/8/layout/target3"/>
    <dgm:cxn modelId="{85E9819D-9F60-A542-88F6-6E73397B37C8}" srcId="{467ED640-C614-3E4A-9195-721F16A5A826}" destId="{F97FF3C3-A6A7-3F4B-8A53-19B20FA19182}" srcOrd="1" destOrd="0" parTransId="{28B0D4F4-DA6A-CC46-AFE4-163C3C62627D}" sibTransId="{BC76B6A4-C13D-BA47-B643-B0BD85BEC4E5}"/>
    <dgm:cxn modelId="{64822249-6D04-6744-85C1-1DFB4B488A7C}" type="presOf" srcId="{B9D9C573-115F-BE44-B0DE-CCF6D4B01F53}" destId="{F63C5721-CDCD-0E44-857F-A3B146150CD4}" srcOrd="0" destOrd="0" presId="urn:microsoft.com/office/officeart/2005/8/layout/target3"/>
    <dgm:cxn modelId="{EE019FB5-65F3-D542-9E2F-5307BA15664C}" type="presOf" srcId="{467ED640-C614-3E4A-9195-721F16A5A826}" destId="{55EFEF62-1402-474C-946F-B429D1E63E58}" srcOrd="0" destOrd="0" presId="urn:microsoft.com/office/officeart/2005/8/layout/target3"/>
    <dgm:cxn modelId="{03197B1D-3C7D-A24B-9E0D-08EA637C10E9}" srcId="{467ED640-C614-3E4A-9195-721F16A5A826}" destId="{46A5FF01-1017-4340-8BF9-A7EF0DA32086}" srcOrd="2" destOrd="0" parTransId="{F3B89FEB-3B58-5D47-9E79-CE62A411B9C7}" sibTransId="{47234ADC-8CBB-D842-9673-3A74CD8AE12C}"/>
    <dgm:cxn modelId="{5C52DBBD-1866-C449-9AFE-DF940D6CD323}" type="presOf" srcId="{8704466E-DCAE-7A4D-98EB-B7DF618A20AB}" destId="{52907ABB-2798-234B-AC87-6694DC68A9CB}" srcOrd="0" destOrd="0" presId="urn:microsoft.com/office/officeart/2005/8/layout/target3"/>
    <dgm:cxn modelId="{C7617282-A1C2-B94D-A96C-26EC5FC1ED65}" type="presOf" srcId="{F97FF3C3-A6A7-3F4B-8A53-19B20FA19182}" destId="{9C4DDA5F-2390-A549-90B9-5F960E28DDE6}" srcOrd="0" destOrd="0" presId="urn:microsoft.com/office/officeart/2005/8/layout/target3"/>
    <dgm:cxn modelId="{A53DE99A-90AF-1E4A-BA3F-EA3C76F67322}" srcId="{F97FF3C3-A6A7-3F4B-8A53-19B20FA19182}" destId="{AD210C83-F373-0C44-B3B7-102B711D0327}" srcOrd="1" destOrd="0" parTransId="{EAF3F70B-179D-844D-BB33-DB253CE16E7E}" sibTransId="{DCC39777-A559-2148-A812-1366BBAF7197}"/>
    <dgm:cxn modelId="{31A32C4D-4531-E24F-97D2-C5E1C099C4DF}" srcId="{F97FF3C3-A6A7-3F4B-8A53-19B20FA19182}" destId="{B9D9C573-115F-BE44-B0DE-CCF6D4B01F53}" srcOrd="0" destOrd="0" parTransId="{0AEA0AD9-30FD-3D45-9972-FB5BE226CCA2}" sibTransId="{980400B9-A6D3-4044-B407-B8FF7B2F8ED8}"/>
    <dgm:cxn modelId="{CE6777B1-3BC7-5E44-A110-075D82624DDF}" type="presOf" srcId="{F97FF3C3-A6A7-3F4B-8A53-19B20FA19182}" destId="{E3C5539B-5B49-6644-93F1-0733497FD27B}" srcOrd="1" destOrd="0" presId="urn:microsoft.com/office/officeart/2005/8/layout/target3"/>
    <dgm:cxn modelId="{111B953E-F935-3E42-A51B-B65C106AC2C9}" srcId="{467ED640-C614-3E4A-9195-721F16A5A826}" destId="{6A13F55D-EDBD-114A-AEDB-6520654B78A8}" srcOrd="0" destOrd="0" parTransId="{84E85784-E758-8C42-9487-0B1F55300D65}" sibTransId="{DC55E9E6-6613-1B46-B0D0-01C16238BA73}"/>
    <dgm:cxn modelId="{98479848-F377-1640-A060-096FAB2C97BC}" srcId="{46A5FF01-1017-4340-8BF9-A7EF0DA32086}" destId="{8704466E-DCAE-7A4D-98EB-B7DF618A20AB}" srcOrd="0" destOrd="0" parTransId="{81DE89FA-19CE-6444-AD98-5F0C7A312918}" sibTransId="{B2A52291-5EAC-6A44-B56E-943C8206622C}"/>
    <dgm:cxn modelId="{D8A19153-3F86-AA4B-8964-81D101F5E027}" type="presParOf" srcId="{55EFEF62-1402-474C-946F-B429D1E63E58}" destId="{04D1C139-1F44-7D42-97B4-7E1B3C61C310}" srcOrd="0" destOrd="0" presId="urn:microsoft.com/office/officeart/2005/8/layout/target3"/>
    <dgm:cxn modelId="{E2277B5E-78BB-3D4B-9E1F-D50B3B899513}" type="presParOf" srcId="{55EFEF62-1402-474C-946F-B429D1E63E58}" destId="{7D143E97-AEB1-E044-87DF-3C76B48B3163}" srcOrd="1" destOrd="0" presId="urn:microsoft.com/office/officeart/2005/8/layout/target3"/>
    <dgm:cxn modelId="{0694F43D-66DE-414F-9BAE-47D797E0CFB0}" type="presParOf" srcId="{55EFEF62-1402-474C-946F-B429D1E63E58}" destId="{162FAF4A-757D-EE44-8C29-6578B7BE8894}" srcOrd="2" destOrd="0" presId="urn:microsoft.com/office/officeart/2005/8/layout/target3"/>
    <dgm:cxn modelId="{00DDD2BF-BE5E-134A-B9FE-B983ACBA218B}" type="presParOf" srcId="{55EFEF62-1402-474C-946F-B429D1E63E58}" destId="{F824FDFB-5F5F-254B-9D5C-50BDF1E89105}" srcOrd="3" destOrd="0" presId="urn:microsoft.com/office/officeart/2005/8/layout/target3"/>
    <dgm:cxn modelId="{A33C856D-EF89-6740-9399-18E6BE21463A}" type="presParOf" srcId="{55EFEF62-1402-474C-946F-B429D1E63E58}" destId="{A56489F7-EC62-A848-9DD9-B3572A72D705}" srcOrd="4" destOrd="0" presId="urn:microsoft.com/office/officeart/2005/8/layout/target3"/>
    <dgm:cxn modelId="{EE5A0B99-EB1F-8E4B-8413-1F4122C0C3D5}" type="presParOf" srcId="{55EFEF62-1402-474C-946F-B429D1E63E58}" destId="{9C4DDA5F-2390-A549-90B9-5F960E28DDE6}" srcOrd="5" destOrd="0" presId="urn:microsoft.com/office/officeart/2005/8/layout/target3"/>
    <dgm:cxn modelId="{710F363C-01DA-044C-BF2A-0A636D5D6646}" type="presParOf" srcId="{55EFEF62-1402-474C-946F-B429D1E63E58}" destId="{1DFBBFEC-B6C6-484E-822C-6513579054B5}" srcOrd="6" destOrd="0" presId="urn:microsoft.com/office/officeart/2005/8/layout/target3"/>
    <dgm:cxn modelId="{8F70EF17-0283-0E41-8748-8F3928930FB4}" type="presParOf" srcId="{55EFEF62-1402-474C-946F-B429D1E63E58}" destId="{9FB7C61E-C4DD-B747-BB29-DCE1D55CED32}" srcOrd="7" destOrd="0" presId="urn:microsoft.com/office/officeart/2005/8/layout/target3"/>
    <dgm:cxn modelId="{A0923FD4-E3A9-F44A-8111-AD48EBA381B2}" type="presParOf" srcId="{55EFEF62-1402-474C-946F-B429D1E63E58}" destId="{4960AB30-E228-0044-AB56-9832EFB3F416}" srcOrd="8" destOrd="0" presId="urn:microsoft.com/office/officeart/2005/8/layout/target3"/>
    <dgm:cxn modelId="{C7B10C2A-4EDB-B545-886C-C46B61D64647}" type="presParOf" srcId="{55EFEF62-1402-474C-946F-B429D1E63E58}" destId="{50000305-E90F-9F48-832D-1B551E78EEA1}" srcOrd="9" destOrd="0" presId="urn:microsoft.com/office/officeart/2005/8/layout/target3"/>
    <dgm:cxn modelId="{057D084A-87CE-2348-AA93-FFB7DE7E0316}" type="presParOf" srcId="{55EFEF62-1402-474C-946F-B429D1E63E58}" destId="{5BB68BD3-8944-314A-9722-C464DFC63A36}" srcOrd="10" destOrd="0" presId="urn:microsoft.com/office/officeart/2005/8/layout/target3"/>
    <dgm:cxn modelId="{219E5414-D7CD-1249-88E1-A4FD8DE81C85}" type="presParOf" srcId="{55EFEF62-1402-474C-946F-B429D1E63E58}" destId="{E3C5539B-5B49-6644-93F1-0733497FD27B}" srcOrd="11" destOrd="0" presId="urn:microsoft.com/office/officeart/2005/8/layout/target3"/>
    <dgm:cxn modelId="{855DA745-763F-3949-895A-EB8C32DF2206}" type="presParOf" srcId="{55EFEF62-1402-474C-946F-B429D1E63E58}" destId="{F63C5721-CDCD-0E44-857F-A3B146150CD4}" srcOrd="12" destOrd="0" presId="urn:microsoft.com/office/officeart/2005/8/layout/target3"/>
    <dgm:cxn modelId="{9090A0B8-6E76-DA42-A094-9FAD29C39DF7}" type="presParOf" srcId="{55EFEF62-1402-474C-946F-B429D1E63E58}" destId="{576C8ECA-F6A7-4D46-B348-ECB99A8DC954}" srcOrd="13" destOrd="0" presId="urn:microsoft.com/office/officeart/2005/8/layout/target3"/>
    <dgm:cxn modelId="{7E94AE17-4833-754A-9F8B-0195F3B72EF8}" type="presParOf" srcId="{55EFEF62-1402-474C-946F-B429D1E63E58}" destId="{52907ABB-2798-234B-AC87-6694DC68A9CB}"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9BD5E3-EB33-8B47-844D-47FC9D462F9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DED8AF20-1530-CA4C-B21F-4DD70E743F50}">
      <dgm:prSet/>
      <dgm:spPr/>
      <dgm:t>
        <a:bodyPr/>
        <a:lstStyle/>
        <a:p>
          <a:pPr rtl="0"/>
          <a:r>
            <a:rPr lang="en-US" smtClean="0"/>
            <a:t>Can be applied to a block of data of any size</a:t>
          </a:r>
          <a:endParaRPr lang="en-US"/>
        </a:p>
      </dgm:t>
    </dgm:pt>
    <dgm:pt modelId="{9E8CF9CA-9A50-FA4D-BE09-93BB47E6ECB8}" type="parTrans" cxnId="{B9C2458C-4A7A-864C-BE80-4FE18B490050}">
      <dgm:prSet/>
      <dgm:spPr/>
      <dgm:t>
        <a:bodyPr/>
        <a:lstStyle/>
        <a:p>
          <a:endParaRPr lang="en-US"/>
        </a:p>
      </dgm:t>
    </dgm:pt>
    <dgm:pt modelId="{EAF00437-7F0E-A343-A2DD-747CE1CC66F1}" type="sibTrans" cxnId="{B9C2458C-4A7A-864C-BE80-4FE18B490050}">
      <dgm:prSet/>
      <dgm:spPr/>
      <dgm:t>
        <a:bodyPr/>
        <a:lstStyle/>
        <a:p>
          <a:endParaRPr lang="en-US"/>
        </a:p>
      </dgm:t>
    </dgm:pt>
    <dgm:pt modelId="{DFE10521-EEEF-F944-A944-534F0A79F7E5}">
      <dgm:prSet/>
      <dgm:spPr>
        <a:solidFill>
          <a:schemeClr val="accent5">
            <a:lumMod val="50000"/>
          </a:schemeClr>
        </a:solidFill>
      </dgm:spPr>
      <dgm:t>
        <a:bodyPr/>
        <a:lstStyle/>
        <a:p>
          <a:pPr rtl="0"/>
          <a:r>
            <a:rPr lang="en-US" smtClean="0"/>
            <a:t>Produces a fixed-length output</a:t>
          </a:r>
          <a:endParaRPr lang="en-US"/>
        </a:p>
      </dgm:t>
    </dgm:pt>
    <dgm:pt modelId="{0A9EC2A2-1EE9-6E44-9062-734AE441FB88}" type="parTrans" cxnId="{4FDA099F-6F83-2741-ABCF-74C92BB57355}">
      <dgm:prSet/>
      <dgm:spPr/>
      <dgm:t>
        <a:bodyPr/>
        <a:lstStyle/>
        <a:p>
          <a:endParaRPr lang="en-US"/>
        </a:p>
      </dgm:t>
    </dgm:pt>
    <dgm:pt modelId="{D2959B7C-00BC-CB44-A21F-6DF0EE6B3000}" type="sibTrans" cxnId="{4FDA099F-6F83-2741-ABCF-74C92BB57355}">
      <dgm:prSet/>
      <dgm:spPr/>
      <dgm:t>
        <a:bodyPr/>
        <a:lstStyle/>
        <a:p>
          <a:endParaRPr lang="en-US"/>
        </a:p>
      </dgm:t>
    </dgm:pt>
    <dgm:pt modelId="{D2CFAD1B-7382-1C45-8430-56EC2C2C1EAE}">
      <dgm:prSet/>
      <dgm:spPr>
        <a:solidFill>
          <a:schemeClr val="accent3">
            <a:lumMod val="75000"/>
          </a:schemeClr>
        </a:solidFill>
      </dgm:spPr>
      <dgm:t>
        <a:bodyPr/>
        <a:lstStyle/>
        <a:p>
          <a:pPr rtl="0"/>
          <a:r>
            <a:rPr lang="en-US" smtClean="0"/>
            <a:t>H(x) is relatively easy to compute for any given x</a:t>
          </a:r>
          <a:endParaRPr lang="en-US"/>
        </a:p>
      </dgm:t>
    </dgm:pt>
    <dgm:pt modelId="{220392C2-2B01-DE4C-AB3D-F0A0E7BB0B96}" type="parTrans" cxnId="{065C5B67-10D7-BF42-92C8-97810F4B368A}">
      <dgm:prSet/>
      <dgm:spPr/>
      <dgm:t>
        <a:bodyPr/>
        <a:lstStyle/>
        <a:p>
          <a:endParaRPr lang="en-US"/>
        </a:p>
      </dgm:t>
    </dgm:pt>
    <dgm:pt modelId="{4FE5E2A1-29FC-3A4C-A703-52A0C008A60B}" type="sibTrans" cxnId="{065C5B67-10D7-BF42-92C8-97810F4B368A}">
      <dgm:prSet/>
      <dgm:spPr/>
      <dgm:t>
        <a:bodyPr/>
        <a:lstStyle/>
        <a:p>
          <a:endParaRPr lang="en-US"/>
        </a:p>
      </dgm:t>
    </dgm:pt>
    <dgm:pt modelId="{BBF89938-F6A5-DD4C-ACDB-3654B3C78424}">
      <dgm:prSet/>
      <dgm:spPr/>
      <dgm:t>
        <a:bodyPr/>
        <a:lstStyle/>
        <a:p>
          <a:pPr rtl="0"/>
          <a:r>
            <a:rPr lang="en-US" smtClean="0"/>
            <a:t>One-way or pre-image resistant</a:t>
          </a:r>
          <a:endParaRPr lang="en-US"/>
        </a:p>
      </dgm:t>
    </dgm:pt>
    <dgm:pt modelId="{44036F87-FE5D-144F-B582-8D7051EDFCFC}" type="parTrans" cxnId="{A13A8B75-C4F7-2043-B742-877234C7701B}">
      <dgm:prSet/>
      <dgm:spPr/>
      <dgm:t>
        <a:bodyPr/>
        <a:lstStyle/>
        <a:p>
          <a:endParaRPr lang="en-US"/>
        </a:p>
      </dgm:t>
    </dgm:pt>
    <dgm:pt modelId="{D4962C4E-D15E-AC41-9881-8B954C808056}" type="sibTrans" cxnId="{A13A8B75-C4F7-2043-B742-877234C7701B}">
      <dgm:prSet/>
      <dgm:spPr/>
      <dgm:t>
        <a:bodyPr/>
        <a:lstStyle/>
        <a:p>
          <a:endParaRPr lang="en-US"/>
        </a:p>
      </dgm:t>
    </dgm:pt>
    <dgm:pt modelId="{7F896DCC-3165-CF40-A069-19AA5D0C5082}">
      <dgm:prSet/>
      <dgm:spPr/>
      <dgm:t>
        <a:bodyPr/>
        <a:lstStyle/>
        <a:p>
          <a:pPr rtl="0"/>
          <a:r>
            <a:rPr lang="en-US" smtClean="0"/>
            <a:t>Computationally infeasible to find x such that H(x) = h</a:t>
          </a:r>
          <a:endParaRPr lang="en-US"/>
        </a:p>
      </dgm:t>
    </dgm:pt>
    <dgm:pt modelId="{623C602B-05A8-E647-A47D-4CA866E87B00}" type="parTrans" cxnId="{BB2224B2-6EE7-8941-86FB-F3B9BEA1D2BD}">
      <dgm:prSet/>
      <dgm:spPr/>
      <dgm:t>
        <a:bodyPr/>
        <a:lstStyle/>
        <a:p>
          <a:endParaRPr lang="en-US"/>
        </a:p>
      </dgm:t>
    </dgm:pt>
    <dgm:pt modelId="{528FED1B-22C3-B842-87E9-486A18F37C6B}" type="sibTrans" cxnId="{BB2224B2-6EE7-8941-86FB-F3B9BEA1D2BD}">
      <dgm:prSet/>
      <dgm:spPr/>
      <dgm:t>
        <a:bodyPr/>
        <a:lstStyle/>
        <a:p>
          <a:endParaRPr lang="en-US"/>
        </a:p>
      </dgm:t>
    </dgm:pt>
    <dgm:pt modelId="{E5C53E5A-E3F3-A24B-A9BB-3DC95B9B3FDF}">
      <dgm:prSet/>
      <dgm:spPr>
        <a:solidFill>
          <a:schemeClr val="accent5">
            <a:lumMod val="50000"/>
          </a:schemeClr>
        </a:solidFill>
      </dgm:spPr>
      <dgm:t>
        <a:bodyPr/>
        <a:lstStyle/>
        <a:p>
          <a:pPr rtl="0"/>
          <a:r>
            <a:rPr lang="en-US" smtClean="0"/>
            <a:t>Computationally infeasible to find y ≠ x such that H(y) = H(x)</a:t>
          </a:r>
          <a:endParaRPr lang="en-US"/>
        </a:p>
      </dgm:t>
    </dgm:pt>
    <dgm:pt modelId="{F752E2D6-4B34-EB4F-BA5B-8F6B115ABB3F}" type="parTrans" cxnId="{6FD664F4-24A5-2240-B910-3D5239A20C5E}">
      <dgm:prSet/>
      <dgm:spPr/>
      <dgm:t>
        <a:bodyPr/>
        <a:lstStyle/>
        <a:p>
          <a:endParaRPr lang="en-US"/>
        </a:p>
      </dgm:t>
    </dgm:pt>
    <dgm:pt modelId="{1AEF71E4-0D74-024D-A54F-75EAC394EE2E}" type="sibTrans" cxnId="{6FD664F4-24A5-2240-B910-3D5239A20C5E}">
      <dgm:prSet/>
      <dgm:spPr/>
      <dgm:t>
        <a:bodyPr/>
        <a:lstStyle/>
        <a:p>
          <a:endParaRPr lang="en-US"/>
        </a:p>
      </dgm:t>
    </dgm:pt>
    <dgm:pt modelId="{D6884361-C691-7844-A52A-F31AAC43CDC1}">
      <dgm:prSet/>
      <dgm:spPr>
        <a:solidFill>
          <a:schemeClr val="accent3">
            <a:lumMod val="75000"/>
          </a:schemeClr>
        </a:solidFill>
      </dgm:spPr>
      <dgm:t>
        <a:bodyPr/>
        <a:lstStyle/>
        <a:p>
          <a:pPr rtl="0"/>
          <a:r>
            <a:rPr lang="en-US" smtClean="0"/>
            <a:t>Collision resistant or strong collision resistance </a:t>
          </a:r>
          <a:endParaRPr lang="en-US"/>
        </a:p>
      </dgm:t>
    </dgm:pt>
    <dgm:pt modelId="{6F5447A3-0C53-5E47-AD6F-B97888FDAAD9}" type="parTrans" cxnId="{9E0C3B13-41BA-114F-B23C-71E5DBB67F7D}">
      <dgm:prSet/>
      <dgm:spPr/>
      <dgm:t>
        <a:bodyPr/>
        <a:lstStyle/>
        <a:p>
          <a:endParaRPr lang="en-US"/>
        </a:p>
      </dgm:t>
    </dgm:pt>
    <dgm:pt modelId="{576FE497-30B1-AF40-9924-CA9A51870D45}" type="sibTrans" cxnId="{9E0C3B13-41BA-114F-B23C-71E5DBB67F7D}">
      <dgm:prSet/>
      <dgm:spPr/>
      <dgm:t>
        <a:bodyPr/>
        <a:lstStyle/>
        <a:p>
          <a:endParaRPr lang="en-US"/>
        </a:p>
      </dgm:t>
    </dgm:pt>
    <dgm:pt modelId="{770ED44B-71B0-0F4D-8699-E67B9EF5A296}">
      <dgm:prSet/>
      <dgm:spPr>
        <a:solidFill>
          <a:schemeClr val="accent3">
            <a:lumMod val="75000"/>
          </a:schemeClr>
        </a:solidFill>
      </dgm:spPr>
      <dgm:t>
        <a:bodyPr/>
        <a:lstStyle/>
        <a:p>
          <a:pPr rtl="0"/>
          <a:r>
            <a:rPr lang="en-US" smtClean="0"/>
            <a:t>Computationally infeasible to find any pair (x,y) such that H(x) = H(y)</a:t>
          </a:r>
          <a:endParaRPr lang="en-US"/>
        </a:p>
      </dgm:t>
    </dgm:pt>
    <dgm:pt modelId="{9D67CA6D-CBC9-C842-B43C-C76CDE3C8945}" type="parTrans" cxnId="{A91EE391-A0D8-1E4F-93A0-0EAFCFFAD8C8}">
      <dgm:prSet/>
      <dgm:spPr/>
      <dgm:t>
        <a:bodyPr/>
        <a:lstStyle/>
        <a:p>
          <a:endParaRPr lang="en-US"/>
        </a:p>
      </dgm:t>
    </dgm:pt>
    <dgm:pt modelId="{AA482BDB-AFE8-BC41-80F6-68FC8183C2BC}" type="sibTrans" cxnId="{A91EE391-A0D8-1E4F-93A0-0EAFCFFAD8C8}">
      <dgm:prSet/>
      <dgm:spPr/>
      <dgm:t>
        <a:bodyPr/>
        <a:lstStyle/>
        <a:p>
          <a:endParaRPr lang="en-US"/>
        </a:p>
      </dgm:t>
    </dgm:pt>
    <dgm:pt modelId="{3AAEC6AA-0C8F-6848-A0F9-9876CF425DC3}" type="pres">
      <dgm:prSet presAssocID="{AA9BD5E3-EB33-8B47-844D-47FC9D462F9C}" presName="Name0" presStyleCnt="0">
        <dgm:presLayoutVars>
          <dgm:chMax val="7"/>
          <dgm:chPref val="7"/>
          <dgm:dir/>
        </dgm:presLayoutVars>
      </dgm:prSet>
      <dgm:spPr/>
      <dgm:t>
        <a:bodyPr/>
        <a:lstStyle/>
        <a:p>
          <a:endParaRPr lang="en-US"/>
        </a:p>
      </dgm:t>
    </dgm:pt>
    <dgm:pt modelId="{72FDECFA-844C-CD40-8E13-783D9A8C7840}" type="pres">
      <dgm:prSet presAssocID="{AA9BD5E3-EB33-8B47-844D-47FC9D462F9C}" presName="Name1" presStyleCnt="0"/>
      <dgm:spPr/>
    </dgm:pt>
    <dgm:pt modelId="{F09BB97D-AD94-DE47-97F0-A116DDCDABD7}" type="pres">
      <dgm:prSet presAssocID="{AA9BD5E3-EB33-8B47-844D-47FC9D462F9C}" presName="cycle" presStyleCnt="0"/>
      <dgm:spPr/>
    </dgm:pt>
    <dgm:pt modelId="{0049E0AC-E171-7C45-B443-1DEA1DCA31FE}" type="pres">
      <dgm:prSet presAssocID="{AA9BD5E3-EB33-8B47-844D-47FC9D462F9C}" presName="srcNode" presStyleLbl="node1" presStyleIdx="0" presStyleCnt="6"/>
      <dgm:spPr/>
    </dgm:pt>
    <dgm:pt modelId="{4AB01A21-0AB8-4443-9CE3-0F53E4D1923D}" type="pres">
      <dgm:prSet presAssocID="{AA9BD5E3-EB33-8B47-844D-47FC9D462F9C}" presName="conn" presStyleLbl="parChTrans1D2" presStyleIdx="0" presStyleCnt="1"/>
      <dgm:spPr/>
      <dgm:t>
        <a:bodyPr/>
        <a:lstStyle/>
        <a:p>
          <a:endParaRPr lang="en-US"/>
        </a:p>
      </dgm:t>
    </dgm:pt>
    <dgm:pt modelId="{DAE010EA-3927-BF4F-A39B-C54DD751A55C}" type="pres">
      <dgm:prSet presAssocID="{AA9BD5E3-EB33-8B47-844D-47FC9D462F9C}" presName="extraNode" presStyleLbl="node1" presStyleIdx="0" presStyleCnt="6"/>
      <dgm:spPr/>
    </dgm:pt>
    <dgm:pt modelId="{658FB955-9B37-DD4B-9D78-D3D5928ED9AA}" type="pres">
      <dgm:prSet presAssocID="{AA9BD5E3-EB33-8B47-844D-47FC9D462F9C}" presName="dstNode" presStyleLbl="node1" presStyleIdx="0" presStyleCnt="6"/>
      <dgm:spPr/>
    </dgm:pt>
    <dgm:pt modelId="{3BCEACDC-FA18-214D-B477-D748A17EBD5C}" type="pres">
      <dgm:prSet presAssocID="{DED8AF20-1530-CA4C-B21F-4DD70E743F50}" presName="text_1" presStyleLbl="node1" presStyleIdx="0" presStyleCnt="6">
        <dgm:presLayoutVars>
          <dgm:bulletEnabled val="1"/>
        </dgm:presLayoutVars>
      </dgm:prSet>
      <dgm:spPr/>
      <dgm:t>
        <a:bodyPr/>
        <a:lstStyle/>
        <a:p>
          <a:endParaRPr lang="en-US"/>
        </a:p>
      </dgm:t>
    </dgm:pt>
    <dgm:pt modelId="{ACC677C5-26C1-B44A-8ABE-5790C7F56737}" type="pres">
      <dgm:prSet presAssocID="{DED8AF20-1530-CA4C-B21F-4DD70E743F50}" presName="accent_1" presStyleCnt="0"/>
      <dgm:spPr/>
    </dgm:pt>
    <dgm:pt modelId="{089F918A-01EF-3E48-8134-9613D20377FA}" type="pres">
      <dgm:prSet presAssocID="{DED8AF20-1530-CA4C-B21F-4DD70E743F50}" presName="accentRepeatNode" presStyleLbl="solidFgAcc1" presStyleIdx="0" presStyleCnt="6" custScaleX="85302" custScaleY="82361"/>
      <dgm:spPr/>
    </dgm:pt>
    <dgm:pt modelId="{1F06E968-547C-634E-900B-0BC15A4DFCDE}" type="pres">
      <dgm:prSet presAssocID="{DFE10521-EEEF-F944-A944-534F0A79F7E5}" presName="text_2" presStyleLbl="node1" presStyleIdx="1" presStyleCnt="6">
        <dgm:presLayoutVars>
          <dgm:bulletEnabled val="1"/>
        </dgm:presLayoutVars>
      </dgm:prSet>
      <dgm:spPr/>
      <dgm:t>
        <a:bodyPr/>
        <a:lstStyle/>
        <a:p>
          <a:endParaRPr lang="en-US"/>
        </a:p>
      </dgm:t>
    </dgm:pt>
    <dgm:pt modelId="{C4E423AE-F539-C746-A6FC-1FF92C24A600}" type="pres">
      <dgm:prSet presAssocID="{DFE10521-EEEF-F944-A944-534F0A79F7E5}" presName="accent_2" presStyleCnt="0"/>
      <dgm:spPr/>
    </dgm:pt>
    <dgm:pt modelId="{9F6A0BD0-BCC4-4241-BFF1-BD156983F18E}" type="pres">
      <dgm:prSet presAssocID="{DFE10521-EEEF-F944-A944-534F0A79F7E5}" presName="accentRepeatNode" presStyleLbl="solidFgAcc1" presStyleIdx="1" presStyleCnt="6" custScaleX="85302" custScaleY="82361"/>
      <dgm:spPr/>
    </dgm:pt>
    <dgm:pt modelId="{44AF95CB-12A5-8048-8535-0F6EB543B202}" type="pres">
      <dgm:prSet presAssocID="{D2CFAD1B-7382-1C45-8430-56EC2C2C1EAE}" presName="text_3" presStyleLbl="node1" presStyleIdx="2" presStyleCnt="6">
        <dgm:presLayoutVars>
          <dgm:bulletEnabled val="1"/>
        </dgm:presLayoutVars>
      </dgm:prSet>
      <dgm:spPr/>
      <dgm:t>
        <a:bodyPr/>
        <a:lstStyle/>
        <a:p>
          <a:endParaRPr lang="en-US"/>
        </a:p>
      </dgm:t>
    </dgm:pt>
    <dgm:pt modelId="{2B15202D-425C-8342-885F-59B350B265A2}" type="pres">
      <dgm:prSet presAssocID="{D2CFAD1B-7382-1C45-8430-56EC2C2C1EAE}" presName="accent_3" presStyleCnt="0"/>
      <dgm:spPr/>
    </dgm:pt>
    <dgm:pt modelId="{D4F67044-FF76-1043-9ED5-2F6312F32AA5}" type="pres">
      <dgm:prSet presAssocID="{D2CFAD1B-7382-1C45-8430-56EC2C2C1EAE}" presName="accentRepeatNode" presStyleLbl="solidFgAcc1" presStyleIdx="2" presStyleCnt="6" custScaleX="82361" custScaleY="84040"/>
      <dgm:spPr/>
    </dgm:pt>
    <dgm:pt modelId="{52FC5337-EF3A-1746-B44A-2109FDE2FA71}" type="pres">
      <dgm:prSet presAssocID="{BBF89938-F6A5-DD4C-ACDB-3654B3C78424}" presName="text_4" presStyleLbl="node1" presStyleIdx="3" presStyleCnt="6">
        <dgm:presLayoutVars>
          <dgm:bulletEnabled val="1"/>
        </dgm:presLayoutVars>
      </dgm:prSet>
      <dgm:spPr/>
      <dgm:t>
        <a:bodyPr/>
        <a:lstStyle/>
        <a:p>
          <a:endParaRPr lang="en-US"/>
        </a:p>
      </dgm:t>
    </dgm:pt>
    <dgm:pt modelId="{E8242BD5-009E-F54E-B3B3-B0CC1973DEBC}" type="pres">
      <dgm:prSet presAssocID="{BBF89938-F6A5-DD4C-ACDB-3654B3C78424}" presName="accent_4" presStyleCnt="0"/>
      <dgm:spPr/>
    </dgm:pt>
    <dgm:pt modelId="{EFF66B2C-21D5-B54C-8353-415B0BE1242E}" type="pres">
      <dgm:prSet presAssocID="{BBF89938-F6A5-DD4C-ACDB-3654B3C78424}" presName="accentRepeatNode" presStyleLbl="solidFgAcc1" presStyleIdx="3" presStyleCnt="6" custScaleX="85302" custScaleY="82361"/>
      <dgm:spPr/>
    </dgm:pt>
    <dgm:pt modelId="{C6157EDB-C09D-A346-9965-3F2D7C3B2796}" type="pres">
      <dgm:prSet presAssocID="{E5C53E5A-E3F3-A24B-A9BB-3DC95B9B3FDF}" presName="text_5" presStyleLbl="node1" presStyleIdx="4" presStyleCnt="6">
        <dgm:presLayoutVars>
          <dgm:bulletEnabled val="1"/>
        </dgm:presLayoutVars>
      </dgm:prSet>
      <dgm:spPr/>
      <dgm:t>
        <a:bodyPr/>
        <a:lstStyle/>
        <a:p>
          <a:endParaRPr lang="en-US"/>
        </a:p>
      </dgm:t>
    </dgm:pt>
    <dgm:pt modelId="{DF314239-E7A9-794E-AF69-AD145C8199A6}" type="pres">
      <dgm:prSet presAssocID="{E5C53E5A-E3F3-A24B-A9BB-3DC95B9B3FDF}" presName="accent_5" presStyleCnt="0"/>
      <dgm:spPr/>
    </dgm:pt>
    <dgm:pt modelId="{184C4685-0A12-604C-804D-799D5DABB705}" type="pres">
      <dgm:prSet presAssocID="{E5C53E5A-E3F3-A24B-A9BB-3DC95B9B3FDF}" presName="accentRepeatNode" presStyleLbl="solidFgAcc1" presStyleIdx="4" presStyleCnt="6" custScaleX="85302" custScaleY="82361"/>
      <dgm:spPr/>
    </dgm:pt>
    <dgm:pt modelId="{296905BA-ECD1-2C46-A4C8-8EB01906446C}" type="pres">
      <dgm:prSet presAssocID="{D6884361-C691-7844-A52A-F31AAC43CDC1}" presName="text_6" presStyleLbl="node1" presStyleIdx="5" presStyleCnt="6">
        <dgm:presLayoutVars>
          <dgm:bulletEnabled val="1"/>
        </dgm:presLayoutVars>
      </dgm:prSet>
      <dgm:spPr/>
      <dgm:t>
        <a:bodyPr/>
        <a:lstStyle/>
        <a:p>
          <a:endParaRPr lang="en-US"/>
        </a:p>
      </dgm:t>
    </dgm:pt>
    <dgm:pt modelId="{51F467DB-1A37-4A49-A68C-C2A44A9C7E36}" type="pres">
      <dgm:prSet presAssocID="{D6884361-C691-7844-A52A-F31AAC43CDC1}" presName="accent_6" presStyleCnt="0"/>
      <dgm:spPr/>
    </dgm:pt>
    <dgm:pt modelId="{E0C06DCE-7FDC-BD41-AB14-3F0C4DAA63C8}" type="pres">
      <dgm:prSet presAssocID="{D6884361-C691-7844-A52A-F31AAC43CDC1}" presName="accentRepeatNode" presStyleLbl="solidFgAcc1" presStyleIdx="5" presStyleCnt="6" custScaleX="85302" custScaleY="82361"/>
      <dgm:spPr/>
    </dgm:pt>
  </dgm:ptLst>
  <dgm:cxnLst>
    <dgm:cxn modelId="{B9C2458C-4A7A-864C-BE80-4FE18B490050}" srcId="{AA9BD5E3-EB33-8B47-844D-47FC9D462F9C}" destId="{DED8AF20-1530-CA4C-B21F-4DD70E743F50}" srcOrd="0" destOrd="0" parTransId="{9E8CF9CA-9A50-FA4D-BE09-93BB47E6ECB8}" sibTransId="{EAF00437-7F0E-A343-A2DD-747CE1CC66F1}"/>
    <dgm:cxn modelId="{2ABA6115-74EC-EA46-9BDE-6EA363D7B5B5}" type="presOf" srcId="{EAF00437-7F0E-A343-A2DD-747CE1CC66F1}" destId="{4AB01A21-0AB8-4443-9CE3-0F53E4D1923D}" srcOrd="0" destOrd="0" presId="urn:microsoft.com/office/officeart/2008/layout/VerticalCurvedList"/>
    <dgm:cxn modelId="{BB2224B2-6EE7-8941-86FB-F3B9BEA1D2BD}" srcId="{BBF89938-F6A5-DD4C-ACDB-3654B3C78424}" destId="{7F896DCC-3165-CF40-A069-19AA5D0C5082}" srcOrd="0" destOrd="0" parTransId="{623C602B-05A8-E647-A47D-4CA866E87B00}" sibTransId="{528FED1B-22C3-B842-87E9-486A18F37C6B}"/>
    <dgm:cxn modelId="{9E0C3B13-41BA-114F-B23C-71E5DBB67F7D}" srcId="{AA9BD5E3-EB33-8B47-844D-47FC9D462F9C}" destId="{D6884361-C691-7844-A52A-F31AAC43CDC1}" srcOrd="5" destOrd="0" parTransId="{6F5447A3-0C53-5E47-AD6F-B97888FDAAD9}" sibTransId="{576FE497-30B1-AF40-9924-CA9A51870D45}"/>
    <dgm:cxn modelId="{9CF44118-8BC3-0545-8F91-91FDABB8A9CB}" type="presOf" srcId="{AA9BD5E3-EB33-8B47-844D-47FC9D462F9C}" destId="{3AAEC6AA-0C8F-6848-A0F9-9876CF425DC3}" srcOrd="0" destOrd="0" presId="urn:microsoft.com/office/officeart/2008/layout/VerticalCurvedList"/>
    <dgm:cxn modelId="{134ECFC1-4FFC-404F-AB77-B95E9A103CC5}" type="presOf" srcId="{7F896DCC-3165-CF40-A069-19AA5D0C5082}" destId="{52FC5337-EF3A-1746-B44A-2109FDE2FA71}" srcOrd="0" destOrd="1" presId="urn:microsoft.com/office/officeart/2008/layout/VerticalCurvedList"/>
    <dgm:cxn modelId="{EDFE0973-7769-B842-86D2-3CE20D2CCF6F}" type="presOf" srcId="{D2CFAD1B-7382-1C45-8430-56EC2C2C1EAE}" destId="{44AF95CB-12A5-8048-8535-0F6EB543B202}" srcOrd="0" destOrd="0" presId="urn:microsoft.com/office/officeart/2008/layout/VerticalCurvedList"/>
    <dgm:cxn modelId="{D3E9B612-D1BD-E84A-9612-746D28180FB7}" type="presOf" srcId="{770ED44B-71B0-0F4D-8699-E67B9EF5A296}" destId="{296905BA-ECD1-2C46-A4C8-8EB01906446C}" srcOrd="0" destOrd="1" presId="urn:microsoft.com/office/officeart/2008/layout/VerticalCurvedList"/>
    <dgm:cxn modelId="{4FDA099F-6F83-2741-ABCF-74C92BB57355}" srcId="{AA9BD5E3-EB33-8B47-844D-47FC9D462F9C}" destId="{DFE10521-EEEF-F944-A944-534F0A79F7E5}" srcOrd="1" destOrd="0" parTransId="{0A9EC2A2-1EE9-6E44-9062-734AE441FB88}" sibTransId="{D2959B7C-00BC-CB44-A21F-6DF0EE6B3000}"/>
    <dgm:cxn modelId="{6FD664F4-24A5-2240-B910-3D5239A20C5E}" srcId="{AA9BD5E3-EB33-8B47-844D-47FC9D462F9C}" destId="{E5C53E5A-E3F3-A24B-A9BB-3DC95B9B3FDF}" srcOrd="4" destOrd="0" parTransId="{F752E2D6-4B34-EB4F-BA5B-8F6B115ABB3F}" sibTransId="{1AEF71E4-0D74-024D-A54F-75EAC394EE2E}"/>
    <dgm:cxn modelId="{A13A8B75-C4F7-2043-B742-877234C7701B}" srcId="{AA9BD5E3-EB33-8B47-844D-47FC9D462F9C}" destId="{BBF89938-F6A5-DD4C-ACDB-3654B3C78424}" srcOrd="3" destOrd="0" parTransId="{44036F87-FE5D-144F-B582-8D7051EDFCFC}" sibTransId="{D4962C4E-D15E-AC41-9881-8B954C808056}"/>
    <dgm:cxn modelId="{F08B9774-ED21-9D42-BC56-4721A6FF5D36}" type="presOf" srcId="{E5C53E5A-E3F3-A24B-A9BB-3DC95B9B3FDF}" destId="{C6157EDB-C09D-A346-9965-3F2D7C3B2796}" srcOrd="0" destOrd="0" presId="urn:microsoft.com/office/officeart/2008/layout/VerticalCurvedList"/>
    <dgm:cxn modelId="{27EBB727-EF37-A747-8DBA-6D6BCA60AFB9}" type="presOf" srcId="{D6884361-C691-7844-A52A-F31AAC43CDC1}" destId="{296905BA-ECD1-2C46-A4C8-8EB01906446C}" srcOrd="0" destOrd="0" presId="urn:microsoft.com/office/officeart/2008/layout/VerticalCurvedList"/>
    <dgm:cxn modelId="{065C5B67-10D7-BF42-92C8-97810F4B368A}" srcId="{AA9BD5E3-EB33-8B47-844D-47FC9D462F9C}" destId="{D2CFAD1B-7382-1C45-8430-56EC2C2C1EAE}" srcOrd="2" destOrd="0" parTransId="{220392C2-2B01-DE4C-AB3D-F0A0E7BB0B96}" sibTransId="{4FE5E2A1-29FC-3A4C-A703-52A0C008A60B}"/>
    <dgm:cxn modelId="{A91EE391-A0D8-1E4F-93A0-0EAFCFFAD8C8}" srcId="{D6884361-C691-7844-A52A-F31AAC43CDC1}" destId="{770ED44B-71B0-0F4D-8699-E67B9EF5A296}" srcOrd="0" destOrd="0" parTransId="{9D67CA6D-CBC9-C842-B43C-C76CDE3C8945}" sibTransId="{AA482BDB-AFE8-BC41-80F6-68FC8183C2BC}"/>
    <dgm:cxn modelId="{2CB19B66-2DC5-E645-93B4-72B21876DCB6}" type="presOf" srcId="{BBF89938-F6A5-DD4C-ACDB-3654B3C78424}" destId="{52FC5337-EF3A-1746-B44A-2109FDE2FA71}" srcOrd="0" destOrd="0" presId="urn:microsoft.com/office/officeart/2008/layout/VerticalCurvedList"/>
    <dgm:cxn modelId="{3E63B89B-7460-5F48-8214-8A8DB935A86B}" type="presOf" srcId="{DED8AF20-1530-CA4C-B21F-4DD70E743F50}" destId="{3BCEACDC-FA18-214D-B477-D748A17EBD5C}" srcOrd="0" destOrd="0" presId="urn:microsoft.com/office/officeart/2008/layout/VerticalCurvedList"/>
    <dgm:cxn modelId="{E732A676-CEB8-A148-983E-9CC2E953222E}" type="presOf" srcId="{DFE10521-EEEF-F944-A944-534F0A79F7E5}" destId="{1F06E968-547C-634E-900B-0BC15A4DFCDE}" srcOrd="0" destOrd="0" presId="urn:microsoft.com/office/officeart/2008/layout/VerticalCurvedList"/>
    <dgm:cxn modelId="{AD02724B-3264-1F41-95C7-9EA6BA44D302}" type="presParOf" srcId="{3AAEC6AA-0C8F-6848-A0F9-9876CF425DC3}" destId="{72FDECFA-844C-CD40-8E13-783D9A8C7840}" srcOrd="0" destOrd="0" presId="urn:microsoft.com/office/officeart/2008/layout/VerticalCurvedList"/>
    <dgm:cxn modelId="{E7F3AC75-0733-184B-801D-8C86B5DF1944}" type="presParOf" srcId="{72FDECFA-844C-CD40-8E13-783D9A8C7840}" destId="{F09BB97D-AD94-DE47-97F0-A116DDCDABD7}" srcOrd="0" destOrd="0" presId="urn:microsoft.com/office/officeart/2008/layout/VerticalCurvedList"/>
    <dgm:cxn modelId="{8510BBCF-178F-2948-B6BC-2661270248B6}" type="presParOf" srcId="{F09BB97D-AD94-DE47-97F0-A116DDCDABD7}" destId="{0049E0AC-E171-7C45-B443-1DEA1DCA31FE}" srcOrd="0" destOrd="0" presId="urn:microsoft.com/office/officeart/2008/layout/VerticalCurvedList"/>
    <dgm:cxn modelId="{2AB9A579-32BD-F74B-8514-862E9FBD19F3}" type="presParOf" srcId="{F09BB97D-AD94-DE47-97F0-A116DDCDABD7}" destId="{4AB01A21-0AB8-4443-9CE3-0F53E4D1923D}" srcOrd="1" destOrd="0" presId="urn:microsoft.com/office/officeart/2008/layout/VerticalCurvedList"/>
    <dgm:cxn modelId="{902C5230-DB1D-144B-A374-7CB560E40BE0}" type="presParOf" srcId="{F09BB97D-AD94-DE47-97F0-A116DDCDABD7}" destId="{DAE010EA-3927-BF4F-A39B-C54DD751A55C}" srcOrd="2" destOrd="0" presId="urn:microsoft.com/office/officeart/2008/layout/VerticalCurvedList"/>
    <dgm:cxn modelId="{2A5595D1-31BD-0B4C-AFCE-862AC46EACEC}" type="presParOf" srcId="{F09BB97D-AD94-DE47-97F0-A116DDCDABD7}" destId="{658FB955-9B37-DD4B-9D78-D3D5928ED9AA}" srcOrd="3" destOrd="0" presId="urn:microsoft.com/office/officeart/2008/layout/VerticalCurvedList"/>
    <dgm:cxn modelId="{9CAB9CA8-708E-7341-B0F0-59C7B58A105A}" type="presParOf" srcId="{72FDECFA-844C-CD40-8E13-783D9A8C7840}" destId="{3BCEACDC-FA18-214D-B477-D748A17EBD5C}" srcOrd="1" destOrd="0" presId="urn:microsoft.com/office/officeart/2008/layout/VerticalCurvedList"/>
    <dgm:cxn modelId="{ABC9E506-A76B-8E47-AF17-600A58DC40E5}" type="presParOf" srcId="{72FDECFA-844C-CD40-8E13-783D9A8C7840}" destId="{ACC677C5-26C1-B44A-8ABE-5790C7F56737}" srcOrd="2" destOrd="0" presId="urn:microsoft.com/office/officeart/2008/layout/VerticalCurvedList"/>
    <dgm:cxn modelId="{481A6D63-3BA9-0C49-AB51-41BBD684F8C6}" type="presParOf" srcId="{ACC677C5-26C1-B44A-8ABE-5790C7F56737}" destId="{089F918A-01EF-3E48-8134-9613D20377FA}" srcOrd="0" destOrd="0" presId="urn:microsoft.com/office/officeart/2008/layout/VerticalCurvedList"/>
    <dgm:cxn modelId="{1069436B-3971-8143-9C16-B8139AB27AEB}" type="presParOf" srcId="{72FDECFA-844C-CD40-8E13-783D9A8C7840}" destId="{1F06E968-547C-634E-900B-0BC15A4DFCDE}" srcOrd="3" destOrd="0" presId="urn:microsoft.com/office/officeart/2008/layout/VerticalCurvedList"/>
    <dgm:cxn modelId="{0534DCD6-61F8-F044-ABA9-F3ED5809AA33}" type="presParOf" srcId="{72FDECFA-844C-CD40-8E13-783D9A8C7840}" destId="{C4E423AE-F539-C746-A6FC-1FF92C24A600}" srcOrd="4" destOrd="0" presId="urn:microsoft.com/office/officeart/2008/layout/VerticalCurvedList"/>
    <dgm:cxn modelId="{E8AE37F3-7280-754D-8F19-A73BB1B82E84}" type="presParOf" srcId="{C4E423AE-F539-C746-A6FC-1FF92C24A600}" destId="{9F6A0BD0-BCC4-4241-BFF1-BD156983F18E}" srcOrd="0" destOrd="0" presId="urn:microsoft.com/office/officeart/2008/layout/VerticalCurvedList"/>
    <dgm:cxn modelId="{C8701B50-9646-F149-A5D8-7505C4C93DBC}" type="presParOf" srcId="{72FDECFA-844C-CD40-8E13-783D9A8C7840}" destId="{44AF95CB-12A5-8048-8535-0F6EB543B202}" srcOrd="5" destOrd="0" presId="urn:microsoft.com/office/officeart/2008/layout/VerticalCurvedList"/>
    <dgm:cxn modelId="{755F5BE5-307A-5A44-8DE6-5FFAEA28B6B5}" type="presParOf" srcId="{72FDECFA-844C-CD40-8E13-783D9A8C7840}" destId="{2B15202D-425C-8342-885F-59B350B265A2}" srcOrd="6" destOrd="0" presId="urn:microsoft.com/office/officeart/2008/layout/VerticalCurvedList"/>
    <dgm:cxn modelId="{17F18E16-B5DC-B54B-82E1-093FF6A99064}" type="presParOf" srcId="{2B15202D-425C-8342-885F-59B350B265A2}" destId="{D4F67044-FF76-1043-9ED5-2F6312F32AA5}" srcOrd="0" destOrd="0" presId="urn:microsoft.com/office/officeart/2008/layout/VerticalCurvedList"/>
    <dgm:cxn modelId="{1555BBFD-970B-B240-A5AD-F23938D2EE55}" type="presParOf" srcId="{72FDECFA-844C-CD40-8E13-783D9A8C7840}" destId="{52FC5337-EF3A-1746-B44A-2109FDE2FA71}" srcOrd="7" destOrd="0" presId="urn:microsoft.com/office/officeart/2008/layout/VerticalCurvedList"/>
    <dgm:cxn modelId="{14AFA7CE-0B0B-5A40-B057-C0E08D2C4557}" type="presParOf" srcId="{72FDECFA-844C-CD40-8E13-783D9A8C7840}" destId="{E8242BD5-009E-F54E-B3B3-B0CC1973DEBC}" srcOrd="8" destOrd="0" presId="urn:microsoft.com/office/officeart/2008/layout/VerticalCurvedList"/>
    <dgm:cxn modelId="{9A9E4F68-377E-CA44-8266-7906764654A1}" type="presParOf" srcId="{E8242BD5-009E-F54E-B3B3-B0CC1973DEBC}" destId="{EFF66B2C-21D5-B54C-8353-415B0BE1242E}" srcOrd="0" destOrd="0" presId="urn:microsoft.com/office/officeart/2008/layout/VerticalCurvedList"/>
    <dgm:cxn modelId="{95DBB461-8520-AC4F-AE80-32C676736AF6}" type="presParOf" srcId="{72FDECFA-844C-CD40-8E13-783D9A8C7840}" destId="{C6157EDB-C09D-A346-9965-3F2D7C3B2796}" srcOrd="9" destOrd="0" presId="urn:microsoft.com/office/officeart/2008/layout/VerticalCurvedList"/>
    <dgm:cxn modelId="{8E650D85-8293-684F-A131-FA089F994B09}" type="presParOf" srcId="{72FDECFA-844C-CD40-8E13-783D9A8C7840}" destId="{DF314239-E7A9-794E-AF69-AD145C8199A6}" srcOrd="10" destOrd="0" presId="urn:microsoft.com/office/officeart/2008/layout/VerticalCurvedList"/>
    <dgm:cxn modelId="{B1F3F5FF-9FAB-DE44-9189-343A7B5E5B78}" type="presParOf" srcId="{DF314239-E7A9-794E-AF69-AD145C8199A6}" destId="{184C4685-0A12-604C-804D-799D5DABB705}" srcOrd="0" destOrd="0" presId="urn:microsoft.com/office/officeart/2008/layout/VerticalCurvedList"/>
    <dgm:cxn modelId="{3B3CE972-3558-5C40-86E8-41C48766BDC5}" type="presParOf" srcId="{72FDECFA-844C-CD40-8E13-783D9A8C7840}" destId="{296905BA-ECD1-2C46-A4C8-8EB01906446C}" srcOrd="11" destOrd="0" presId="urn:microsoft.com/office/officeart/2008/layout/VerticalCurvedList"/>
    <dgm:cxn modelId="{5369C84C-F6BA-3D4F-866C-3DFA47F69E4E}" type="presParOf" srcId="{72FDECFA-844C-CD40-8E13-783D9A8C7840}" destId="{51F467DB-1A37-4A49-A68C-C2A44A9C7E36}" srcOrd="12" destOrd="0" presId="urn:microsoft.com/office/officeart/2008/layout/VerticalCurvedList"/>
    <dgm:cxn modelId="{6549EE88-5EFB-1046-9005-FA22BA41FB1F}" type="presParOf" srcId="{51F467DB-1A37-4A49-A68C-C2A44A9C7E36}" destId="{E0C06DCE-7FDC-BD41-AB14-3F0C4DAA63C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4BBFED-F51C-FF4C-8305-A811AC79D33E}" type="doc">
      <dgm:prSet loTypeId="urn:microsoft.com/office/officeart/2005/8/layout/hierarchy3" loCatId="relationship" qsTypeId="urn:microsoft.com/office/officeart/2005/8/quickstyle/simple4" qsCatId="simple" csTypeId="urn:microsoft.com/office/officeart/2005/8/colors/accent1_2" csCatId="accent1" phldr="1"/>
      <dgm:spPr/>
      <dgm:t>
        <a:bodyPr/>
        <a:lstStyle/>
        <a:p>
          <a:endParaRPr lang="en-US"/>
        </a:p>
      </dgm:t>
    </dgm:pt>
    <dgm:pt modelId="{ABD93B33-C118-844C-BAFD-3D35E04D0DED}">
      <dgm:prSet/>
      <dgm:spPr/>
      <dgm:t>
        <a:bodyPr/>
        <a:lstStyle/>
        <a:p>
          <a:pPr rtl="0"/>
          <a:r>
            <a:rPr lang="en-US" dirty="0" smtClean="0"/>
            <a:t>There are two approaches to attacking a secure hash function:</a:t>
          </a:r>
          <a:endParaRPr lang="en-US" dirty="0"/>
        </a:p>
      </dgm:t>
    </dgm:pt>
    <dgm:pt modelId="{A8D1B1CA-5758-F342-9F4B-7C0C89860EBD}" type="parTrans" cxnId="{5BABE6BE-586B-9445-8640-6008118616D9}">
      <dgm:prSet/>
      <dgm:spPr/>
      <dgm:t>
        <a:bodyPr/>
        <a:lstStyle/>
        <a:p>
          <a:endParaRPr lang="en-US"/>
        </a:p>
      </dgm:t>
    </dgm:pt>
    <dgm:pt modelId="{2C20140D-A1A6-0049-AF01-E7BDBF0A0395}" type="sibTrans" cxnId="{5BABE6BE-586B-9445-8640-6008118616D9}">
      <dgm:prSet/>
      <dgm:spPr/>
      <dgm:t>
        <a:bodyPr/>
        <a:lstStyle/>
        <a:p>
          <a:endParaRPr lang="en-US"/>
        </a:p>
      </dgm:t>
    </dgm:pt>
    <dgm:pt modelId="{CFB4B3C3-CAEA-9C43-BFED-929E4069F7C0}">
      <dgm:prSet/>
      <dgm:spPr>
        <a:ln>
          <a:solidFill>
            <a:schemeClr val="accent6">
              <a:lumMod val="60000"/>
              <a:lumOff val="40000"/>
            </a:schemeClr>
          </a:solidFill>
        </a:ln>
      </dgm:spPr>
      <dgm:t>
        <a:bodyPr/>
        <a:lstStyle/>
        <a:p>
          <a:pPr rtl="0"/>
          <a:r>
            <a:rPr lang="en-US" dirty="0" smtClean="0">
              <a:latin typeface="+mj-lt"/>
            </a:rPr>
            <a:t>Cryptanalysis</a:t>
          </a:r>
          <a:endParaRPr lang="en-US" dirty="0">
            <a:latin typeface="+mj-lt"/>
          </a:endParaRPr>
        </a:p>
      </dgm:t>
    </dgm:pt>
    <dgm:pt modelId="{5E4B3B62-1CF7-DA47-8CE9-41C84E96CB43}" type="parTrans" cxnId="{DD0C63EA-2868-6145-A592-06BCE4D7299A}">
      <dgm:prSet/>
      <dgm:spPr>
        <a:ln>
          <a:solidFill>
            <a:schemeClr val="accent6">
              <a:lumMod val="60000"/>
              <a:lumOff val="40000"/>
            </a:schemeClr>
          </a:solidFill>
        </a:ln>
      </dgm:spPr>
      <dgm:t>
        <a:bodyPr/>
        <a:lstStyle/>
        <a:p>
          <a:endParaRPr lang="en-US">
            <a:solidFill>
              <a:schemeClr val="tx1"/>
            </a:solidFill>
          </a:endParaRPr>
        </a:p>
      </dgm:t>
    </dgm:pt>
    <dgm:pt modelId="{B9681C5A-7A90-A544-B413-5F9E18AF4934}" type="sibTrans" cxnId="{DD0C63EA-2868-6145-A592-06BCE4D7299A}">
      <dgm:prSet/>
      <dgm:spPr/>
      <dgm:t>
        <a:bodyPr/>
        <a:lstStyle/>
        <a:p>
          <a:endParaRPr lang="en-US"/>
        </a:p>
      </dgm:t>
    </dgm:pt>
    <dgm:pt modelId="{BDEC6004-B6A5-5248-9DC6-C7B03122D5E6}">
      <dgm:prSet/>
      <dgm:spPr>
        <a:ln>
          <a:solidFill>
            <a:schemeClr val="accent6">
              <a:lumMod val="60000"/>
              <a:lumOff val="40000"/>
            </a:schemeClr>
          </a:solidFill>
        </a:ln>
      </dgm:spPr>
      <dgm:t>
        <a:bodyPr/>
        <a:lstStyle/>
        <a:p>
          <a:pPr rtl="0"/>
          <a:r>
            <a:rPr lang="en-US" dirty="0" smtClean="0">
              <a:latin typeface="+mj-lt"/>
            </a:rPr>
            <a:t>Exploit logical weaknesses in the algorithm</a:t>
          </a:r>
          <a:endParaRPr lang="en-US" dirty="0">
            <a:latin typeface="+mj-lt"/>
          </a:endParaRPr>
        </a:p>
      </dgm:t>
    </dgm:pt>
    <dgm:pt modelId="{26B12BB8-597B-E64C-B411-C654A3CFF055}" type="parTrans" cxnId="{48422EB2-9E23-6F40-A2EC-28D999586D8D}">
      <dgm:prSet/>
      <dgm:spPr/>
      <dgm:t>
        <a:bodyPr/>
        <a:lstStyle/>
        <a:p>
          <a:endParaRPr lang="en-US"/>
        </a:p>
      </dgm:t>
    </dgm:pt>
    <dgm:pt modelId="{93D5DA44-9484-434B-81B1-211FC6CE60FE}" type="sibTrans" cxnId="{48422EB2-9E23-6F40-A2EC-28D999586D8D}">
      <dgm:prSet/>
      <dgm:spPr/>
      <dgm:t>
        <a:bodyPr/>
        <a:lstStyle/>
        <a:p>
          <a:endParaRPr lang="en-US"/>
        </a:p>
      </dgm:t>
    </dgm:pt>
    <dgm:pt modelId="{A1BFC497-9432-8B4A-9108-38336F09A8F5}">
      <dgm:prSet/>
      <dgm:spPr>
        <a:ln>
          <a:solidFill>
            <a:schemeClr val="accent6">
              <a:lumMod val="60000"/>
              <a:lumOff val="40000"/>
            </a:schemeClr>
          </a:solidFill>
        </a:ln>
      </dgm:spPr>
      <dgm:t>
        <a:bodyPr/>
        <a:lstStyle/>
        <a:p>
          <a:pPr rtl="0"/>
          <a:r>
            <a:rPr lang="en-US" dirty="0" smtClean="0">
              <a:latin typeface="+mj-lt"/>
            </a:rPr>
            <a:t>Brute-force attack</a:t>
          </a:r>
          <a:endParaRPr lang="en-US" dirty="0">
            <a:latin typeface="+mj-lt"/>
          </a:endParaRPr>
        </a:p>
      </dgm:t>
    </dgm:pt>
    <dgm:pt modelId="{F9E25E7C-479E-5F47-B495-ED62F184A14D}" type="parTrans" cxnId="{CA55B127-8FD2-0B4D-B605-54217C57F3F5}">
      <dgm:prSet/>
      <dgm:spPr>
        <a:ln>
          <a:solidFill>
            <a:schemeClr val="accent6">
              <a:lumMod val="60000"/>
              <a:lumOff val="40000"/>
            </a:schemeClr>
          </a:solidFill>
        </a:ln>
      </dgm:spPr>
      <dgm:t>
        <a:bodyPr/>
        <a:lstStyle/>
        <a:p>
          <a:endParaRPr lang="en-US">
            <a:solidFill>
              <a:schemeClr val="tx1"/>
            </a:solidFill>
          </a:endParaRPr>
        </a:p>
      </dgm:t>
    </dgm:pt>
    <dgm:pt modelId="{E56C7622-BDB6-4E46-B424-DA3F263A9CC3}" type="sibTrans" cxnId="{CA55B127-8FD2-0B4D-B605-54217C57F3F5}">
      <dgm:prSet/>
      <dgm:spPr/>
      <dgm:t>
        <a:bodyPr/>
        <a:lstStyle/>
        <a:p>
          <a:endParaRPr lang="en-US"/>
        </a:p>
      </dgm:t>
    </dgm:pt>
    <dgm:pt modelId="{28E4B20B-D52A-C34E-ACDF-61C4852E4B1A}">
      <dgm:prSet/>
      <dgm:spPr>
        <a:ln>
          <a:solidFill>
            <a:schemeClr val="accent6">
              <a:lumMod val="60000"/>
              <a:lumOff val="40000"/>
            </a:schemeClr>
          </a:solidFill>
        </a:ln>
      </dgm:spPr>
      <dgm:t>
        <a:bodyPr/>
        <a:lstStyle/>
        <a:p>
          <a:pPr rtl="0"/>
          <a:r>
            <a:rPr lang="en-US" dirty="0" smtClean="0">
              <a:latin typeface="+mj-lt"/>
            </a:rPr>
            <a:t>Strength of hash function depends solely on the length of the hash code produced by the algorithm</a:t>
          </a:r>
          <a:endParaRPr lang="en-US" dirty="0">
            <a:latin typeface="+mj-lt"/>
          </a:endParaRPr>
        </a:p>
      </dgm:t>
    </dgm:pt>
    <dgm:pt modelId="{7DF63308-B7FE-094D-8194-6C297CB21646}" type="parTrans" cxnId="{8F167FE5-942A-B746-A7E5-EF4A99655C73}">
      <dgm:prSet/>
      <dgm:spPr/>
      <dgm:t>
        <a:bodyPr/>
        <a:lstStyle/>
        <a:p>
          <a:endParaRPr lang="en-US"/>
        </a:p>
      </dgm:t>
    </dgm:pt>
    <dgm:pt modelId="{07CAA4ED-40BF-0242-9EE3-BBEEB5AA4A5A}" type="sibTrans" cxnId="{8F167FE5-942A-B746-A7E5-EF4A99655C73}">
      <dgm:prSet/>
      <dgm:spPr/>
      <dgm:t>
        <a:bodyPr/>
        <a:lstStyle/>
        <a:p>
          <a:endParaRPr lang="en-US"/>
        </a:p>
      </dgm:t>
    </dgm:pt>
    <dgm:pt modelId="{41A41942-622A-DC40-9B09-894966952EAE}">
      <dgm:prSet/>
      <dgm:spPr/>
      <dgm:t>
        <a:bodyPr/>
        <a:lstStyle/>
        <a:p>
          <a:pPr rtl="0"/>
          <a:r>
            <a:rPr lang="en-US" dirty="0" smtClean="0"/>
            <a:t>SHA most widely used hash algorithm</a:t>
          </a:r>
          <a:endParaRPr lang="en-US" dirty="0"/>
        </a:p>
      </dgm:t>
    </dgm:pt>
    <dgm:pt modelId="{0AE38F50-C55A-1C49-BD2B-D09767E41B39}" type="parTrans" cxnId="{D9235BD7-6B42-9E4E-BAAF-9B256955252D}">
      <dgm:prSet/>
      <dgm:spPr/>
      <dgm:t>
        <a:bodyPr/>
        <a:lstStyle/>
        <a:p>
          <a:endParaRPr lang="en-US"/>
        </a:p>
      </dgm:t>
    </dgm:pt>
    <dgm:pt modelId="{9B0E4561-D4FF-B449-BAF9-BB07ABEB0DCC}" type="sibTrans" cxnId="{D9235BD7-6B42-9E4E-BAAF-9B256955252D}">
      <dgm:prSet/>
      <dgm:spPr/>
      <dgm:t>
        <a:bodyPr/>
        <a:lstStyle/>
        <a:p>
          <a:endParaRPr lang="en-US"/>
        </a:p>
      </dgm:t>
    </dgm:pt>
    <dgm:pt modelId="{77F32EFA-F609-C546-A82D-526701ED7502}">
      <dgm:prSet/>
      <dgm:spPr/>
      <dgm:t>
        <a:bodyPr/>
        <a:lstStyle/>
        <a:p>
          <a:pPr rtl="0"/>
          <a:r>
            <a:rPr lang="en-US" dirty="0" smtClean="0"/>
            <a:t>Additional secure hash function applications:</a:t>
          </a:r>
          <a:endParaRPr lang="en-US" dirty="0"/>
        </a:p>
      </dgm:t>
    </dgm:pt>
    <dgm:pt modelId="{F4FFDB5C-462F-FE4B-9955-1F21203649F3}" type="parTrans" cxnId="{FF73F5B5-5FEB-6B42-AFA8-2647CA4E66AA}">
      <dgm:prSet/>
      <dgm:spPr/>
      <dgm:t>
        <a:bodyPr/>
        <a:lstStyle/>
        <a:p>
          <a:endParaRPr lang="en-US"/>
        </a:p>
      </dgm:t>
    </dgm:pt>
    <dgm:pt modelId="{6397634A-C869-7F4E-8771-AFA78072CAF2}" type="sibTrans" cxnId="{FF73F5B5-5FEB-6B42-AFA8-2647CA4E66AA}">
      <dgm:prSet/>
      <dgm:spPr/>
      <dgm:t>
        <a:bodyPr/>
        <a:lstStyle/>
        <a:p>
          <a:endParaRPr lang="en-US"/>
        </a:p>
      </dgm:t>
    </dgm:pt>
    <dgm:pt modelId="{26AF1D85-B7F5-5E49-BB5E-91D83389D974}">
      <dgm:prSet/>
      <dgm:spPr>
        <a:ln>
          <a:solidFill>
            <a:schemeClr val="accent6">
              <a:lumMod val="60000"/>
              <a:lumOff val="40000"/>
            </a:schemeClr>
          </a:solidFill>
        </a:ln>
      </dgm:spPr>
      <dgm:t>
        <a:bodyPr/>
        <a:lstStyle/>
        <a:p>
          <a:pPr rtl="0"/>
          <a:r>
            <a:rPr lang="en-US" dirty="0" smtClean="0">
              <a:latin typeface="+mj-lt"/>
            </a:rPr>
            <a:t>Passwords</a:t>
          </a:r>
          <a:endParaRPr lang="en-US" dirty="0">
            <a:latin typeface="+mj-lt"/>
          </a:endParaRPr>
        </a:p>
      </dgm:t>
    </dgm:pt>
    <dgm:pt modelId="{8A54B6D0-2A27-384B-92F2-ABA8D50FAD51}" type="parTrans" cxnId="{8D6DA03E-613B-DF43-9B85-B7BF1EBC32AE}">
      <dgm:prSet/>
      <dgm:spPr>
        <a:ln>
          <a:solidFill>
            <a:schemeClr val="accent6">
              <a:lumMod val="60000"/>
              <a:lumOff val="40000"/>
            </a:schemeClr>
          </a:solidFill>
        </a:ln>
      </dgm:spPr>
      <dgm:t>
        <a:bodyPr/>
        <a:lstStyle/>
        <a:p>
          <a:endParaRPr lang="en-US"/>
        </a:p>
      </dgm:t>
    </dgm:pt>
    <dgm:pt modelId="{E0AA0114-9FA3-CC41-9EF0-47A959C17A6E}" type="sibTrans" cxnId="{8D6DA03E-613B-DF43-9B85-B7BF1EBC32AE}">
      <dgm:prSet/>
      <dgm:spPr/>
      <dgm:t>
        <a:bodyPr/>
        <a:lstStyle/>
        <a:p>
          <a:endParaRPr lang="en-US"/>
        </a:p>
      </dgm:t>
    </dgm:pt>
    <dgm:pt modelId="{3F2F1843-EC6B-3141-A0E7-8826C5C38BB9}">
      <dgm:prSet/>
      <dgm:spPr>
        <a:ln>
          <a:solidFill>
            <a:schemeClr val="accent6">
              <a:lumMod val="60000"/>
              <a:lumOff val="40000"/>
            </a:schemeClr>
          </a:solidFill>
        </a:ln>
      </dgm:spPr>
      <dgm:t>
        <a:bodyPr/>
        <a:lstStyle/>
        <a:p>
          <a:pPr rtl="0"/>
          <a:r>
            <a:rPr lang="en-US" dirty="0" smtClean="0">
              <a:latin typeface="+mj-lt"/>
            </a:rPr>
            <a:t>Hash of a password is stored by an operating system</a:t>
          </a:r>
          <a:endParaRPr lang="en-US" dirty="0">
            <a:latin typeface="+mj-lt"/>
          </a:endParaRPr>
        </a:p>
      </dgm:t>
    </dgm:pt>
    <dgm:pt modelId="{78B14740-97EA-FD40-A87F-08566D00041F}" type="parTrans" cxnId="{D2B3349D-A30E-8946-BFD5-D663482D9B5C}">
      <dgm:prSet/>
      <dgm:spPr/>
      <dgm:t>
        <a:bodyPr/>
        <a:lstStyle/>
        <a:p>
          <a:endParaRPr lang="en-US"/>
        </a:p>
      </dgm:t>
    </dgm:pt>
    <dgm:pt modelId="{936A063B-1D3B-C149-97EB-4548A5161432}" type="sibTrans" cxnId="{D2B3349D-A30E-8946-BFD5-D663482D9B5C}">
      <dgm:prSet/>
      <dgm:spPr/>
      <dgm:t>
        <a:bodyPr/>
        <a:lstStyle/>
        <a:p>
          <a:endParaRPr lang="en-US"/>
        </a:p>
      </dgm:t>
    </dgm:pt>
    <dgm:pt modelId="{41083114-BD52-1841-9E38-7CF2B3DC3147}">
      <dgm:prSet/>
      <dgm:spPr>
        <a:ln>
          <a:solidFill>
            <a:schemeClr val="accent6">
              <a:lumMod val="60000"/>
              <a:lumOff val="40000"/>
            </a:schemeClr>
          </a:solidFill>
        </a:ln>
      </dgm:spPr>
      <dgm:t>
        <a:bodyPr/>
        <a:lstStyle/>
        <a:p>
          <a:pPr rtl="0"/>
          <a:r>
            <a:rPr lang="en-US" dirty="0" smtClean="0">
              <a:latin typeface="+mj-lt"/>
            </a:rPr>
            <a:t>Intrusion detection</a:t>
          </a:r>
          <a:endParaRPr lang="en-US" dirty="0">
            <a:latin typeface="+mj-lt"/>
          </a:endParaRPr>
        </a:p>
      </dgm:t>
    </dgm:pt>
    <dgm:pt modelId="{7BB6F246-65E9-CA45-BC23-A9B5F1B4C3CE}" type="parTrans" cxnId="{4BD68CD1-94B5-5D4C-990B-488DA0F60A63}">
      <dgm:prSet/>
      <dgm:spPr>
        <a:ln>
          <a:solidFill>
            <a:schemeClr val="accent6">
              <a:lumMod val="60000"/>
              <a:lumOff val="40000"/>
            </a:schemeClr>
          </a:solidFill>
        </a:ln>
      </dgm:spPr>
      <dgm:t>
        <a:bodyPr/>
        <a:lstStyle/>
        <a:p>
          <a:endParaRPr lang="en-US"/>
        </a:p>
      </dgm:t>
    </dgm:pt>
    <dgm:pt modelId="{C66653B2-1B5E-F94E-941B-BE495A20F341}" type="sibTrans" cxnId="{4BD68CD1-94B5-5D4C-990B-488DA0F60A63}">
      <dgm:prSet/>
      <dgm:spPr/>
      <dgm:t>
        <a:bodyPr/>
        <a:lstStyle/>
        <a:p>
          <a:endParaRPr lang="en-US"/>
        </a:p>
      </dgm:t>
    </dgm:pt>
    <dgm:pt modelId="{7F910A39-5F75-B94E-A436-A0547C4188B2}">
      <dgm:prSet/>
      <dgm:spPr>
        <a:ln>
          <a:solidFill>
            <a:schemeClr val="accent6">
              <a:lumMod val="60000"/>
              <a:lumOff val="40000"/>
            </a:schemeClr>
          </a:solidFill>
        </a:ln>
      </dgm:spPr>
      <dgm:t>
        <a:bodyPr/>
        <a:lstStyle/>
        <a:p>
          <a:pPr rtl="0"/>
          <a:r>
            <a:rPr lang="en-US" dirty="0" smtClean="0">
              <a:latin typeface="+mj-lt"/>
            </a:rPr>
            <a:t>Store H(F) for each file on a system and secure the hash values</a:t>
          </a:r>
          <a:endParaRPr lang="en-US" dirty="0">
            <a:latin typeface="+mj-lt"/>
          </a:endParaRPr>
        </a:p>
      </dgm:t>
    </dgm:pt>
    <dgm:pt modelId="{57058DB9-B10A-A54B-A039-FFD1B3B850C4}" type="parTrans" cxnId="{4A9276D8-B6B4-6540-8857-B5D9DEA1B6C5}">
      <dgm:prSet/>
      <dgm:spPr/>
      <dgm:t>
        <a:bodyPr/>
        <a:lstStyle/>
        <a:p>
          <a:endParaRPr lang="en-US"/>
        </a:p>
      </dgm:t>
    </dgm:pt>
    <dgm:pt modelId="{08339C6B-E5EA-0842-8414-92CFEF263677}" type="sibTrans" cxnId="{4A9276D8-B6B4-6540-8857-B5D9DEA1B6C5}">
      <dgm:prSet/>
      <dgm:spPr/>
      <dgm:t>
        <a:bodyPr/>
        <a:lstStyle/>
        <a:p>
          <a:endParaRPr lang="en-US"/>
        </a:p>
      </dgm:t>
    </dgm:pt>
    <dgm:pt modelId="{217BE49F-6B51-0E4C-A51E-13C8CA1FFAE6}" type="pres">
      <dgm:prSet presAssocID="{624BBFED-F51C-FF4C-8305-A811AC79D33E}" presName="diagram" presStyleCnt="0">
        <dgm:presLayoutVars>
          <dgm:chPref val="1"/>
          <dgm:dir/>
          <dgm:animOne val="branch"/>
          <dgm:animLvl val="lvl"/>
          <dgm:resizeHandles/>
        </dgm:presLayoutVars>
      </dgm:prSet>
      <dgm:spPr/>
      <dgm:t>
        <a:bodyPr/>
        <a:lstStyle/>
        <a:p>
          <a:endParaRPr lang="en-US"/>
        </a:p>
      </dgm:t>
    </dgm:pt>
    <dgm:pt modelId="{ED9447F1-5E48-D54A-9F7C-F958A5B3FF94}" type="pres">
      <dgm:prSet presAssocID="{ABD93B33-C118-844C-BAFD-3D35E04D0DED}" presName="root" presStyleCnt="0"/>
      <dgm:spPr/>
    </dgm:pt>
    <dgm:pt modelId="{03EBA336-1F81-5549-A20C-6209F18EF50D}" type="pres">
      <dgm:prSet presAssocID="{ABD93B33-C118-844C-BAFD-3D35E04D0DED}" presName="rootComposite" presStyleCnt="0"/>
      <dgm:spPr/>
    </dgm:pt>
    <dgm:pt modelId="{35D28530-9B83-C74D-91F6-77AB99468580}" type="pres">
      <dgm:prSet presAssocID="{ABD93B33-C118-844C-BAFD-3D35E04D0DED}" presName="rootText" presStyleLbl="node1" presStyleIdx="0" presStyleCnt="3"/>
      <dgm:spPr/>
      <dgm:t>
        <a:bodyPr/>
        <a:lstStyle/>
        <a:p>
          <a:endParaRPr lang="en-US"/>
        </a:p>
      </dgm:t>
    </dgm:pt>
    <dgm:pt modelId="{49A278F0-581A-564B-8DFC-DBC49B38B75B}" type="pres">
      <dgm:prSet presAssocID="{ABD93B33-C118-844C-BAFD-3D35E04D0DED}" presName="rootConnector" presStyleLbl="node1" presStyleIdx="0" presStyleCnt="3"/>
      <dgm:spPr/>
      <dgm:t>
        <a:bodyPr/>
        <a:lstStyle/>
        <a:p>
          <a:endParaRPr lang="en-US"/>
        </a:p>
      </dgm:t>
    </dgm:pt>
    <dgm:pt modelId="{EFEA4FAA-C3FE-DD48-B0D5-502148DFCBBC}" type="pres">
      <dgm:prSet presAssocID="{ABD93B33-C118-844C-BAFD-3D35E04D0DED}" presName="childShape" presStyleCnt="0"/>
      <dgm:spPr/>
    </dgm:pt>
    <dgm:pt modelId="{4B463A52-E941-7E40-BC68-46C0B7843310}" type="pres">
      <dgm:prSet presAssocID="{5E4B3B62-1CF7-DA47-8CE9-41C84E96CB43}" presName="Name13" presStyleLbl="parChTrans1D2" presStyleIdx="0" presStyleCnt="4"/>
      <dgm:spPr/>
      <dgm:t>
        <a:bodyPr/>
        <a:lstStyle/>
        <a:p>
          <a:endParaRPr lang="en-US"/>
        </a:p>
      </dgm:t>
    </dgm:pt>
    <dgm:pt modelId="{941C9D78-D120-9543-BD2D-35A95506A619}" type="pres">
      <dgm:prSet presAssocID="{CFB4B3C3-CAEA-9C43-BFED-929E4069F7C0}" presName="childText" presStyleLbl="bgAcc1" presStyleIdx="0" presStyleCnt="4">
        <dgm:presLayoutVars>
          <dgm:bulletEnabled val="1"/>
        </dgm:presLayoutVars>
      </dgm:prSet>
      <dgm:spPr/>
      <dgm:t>
        <a:bodyPr/>
        <a:lstStyle/>
        <a:p>
          <a:endParaRPr lang="en-US"/>
        </a:p>
      </dgm:t>
    </dgm:pt>
    <dgm:pt modelId="{7F611DE7-6419-224B-B36E-23270D19B614}" type="pres">
      <dgm:prSet presAssocID="{F9E25E7C-479E-5F47-B495-ED62F184A14D}" presName="Name13" presStyleLbl="parChTrans1D2" presStyleIdx="1" presStyleCnt="4"/>
      <dgm:spPr/>
      <dgm:t>
        <a:bodyPr/>
        <a:lstStyle/>
        <a:p>
          <a:endParaRPr lang="en-US"/>
        </a:p>
      </dgm:t>
    </dgm:pt>
    <dgm:pt modelId="{7C968010-9241-F44F-BC28-2669B635FD43}" type="pres">
      <dgm:prSet presAssocID="{A1BFC497-9432-8B4A-9108-38336F09A8F5}" presName="childText" presStyleLbl="bgAcc1" presStyleIdx="1" presStyleCnt="4">
        <dgm:presLayoutVars>
          <dgm:bulletEnabled val="1"/>
        </dgm:presLayoutVars>
      </dgm:prSet>
      <dgm:spPr/>
      <dgm:t>
        <a:bodyPr/>
        <a:lstStyle/>
        <a:p>
          <a:endParaRPr lang="en-US"/>
        </a:p>
      </dgm:t>
    </dgm:pt>
    <dgm:pt modelId="{88DD1280-5828-6E47-AA20-B88D840DE266}" type="pres">
      <dgm:prSet presAssocID="{41A41942-622A-DC40-9B09-894966952EAE}" presName="root" presStyleCnt="0"/>
      <dgm:spPr/>
    </dgm:pt>
    <dgm:pt modelId="{C18DADE8-224A-8A44-9BAB-C4BD7DC202BD}" type="pres">
      <dgm:prSet presAssocID="{41A41942-622A-DC40-9B09-894966952EAE}" presName="rootComposite" presStyleCnt="0"/>
      <dgm:spPr/>
    </dgm:pt>
    <dgm:pt modelId="{840280CE-60A5-C849-B404-9AB21DBE47A7}" type="pres">
      <dgm:prSet presAssocID="{41A41942-622A-DC40-9B09-894966952EAE}" presName="rootText" presStyleLbl="node1" presStyleIdx="1" presStyleCnt="3"/>
      <dgm:spPr/>
      <dgm:t>
        <a:bodyPr/>
        <a:lstStyle/>
        <a:p>
          <a:endParaRPr lang="en-US"/>
        </a:p>
      </dgm:t>
    </dgm:pt>
    <dgm:pt modelId="{567E1259-FAF7-B64D-8065-5B60A4BE12E9}" type="pres">
      <dgm:prSet presAssocID="{41A41942-622A-DC40-9B09-894966952EAE}" presName="rootConnector" presStyleLbl="node1" presStyleIdx="1" presStyleCnt="3"/>
      <dgm:spPr/>
      <dgm:t>
        <a:bodyPr/>
        <a:lstStyle/>
        <a:p>
          <a:endParaRPr lang="en-US"/>
        </a:p>
      </dgm:t>
    </dgm:pt>
    <dgm:pt modelId="{A9766F5D-3BB1-D049-8DC8-EC327EFEF98C}" type="pres">
      <dgm:prSet presAssocID="{41A41942-622A-DC40-9B09-894966952EAE}" presName="childShape" presStyleCnt="0"/>
      <dgm:spPr/>
    </dgm:pt>
    <dgm:pt modelId="{D608F4AB-ACFB-E64A-97FE-5C5EC86DB1AB}" type="pres">
      <dgm:prSet presAssocID="{77F32EFA-F609-C546-A82D-526701ED7502}" presName="root" presStyleCnt="0"/>
      <dgm:spPr/>
    </dgm:pt>
    <dgm:pt modelId="{D48C504A-583B-764B-97A1-630CFE962BB3}" type="pres">
      <dgm:prSet presAssocID="{77F32EFA-F609-C546-A82D-526701ED7502}" presName="rootComposite" presStyleCnt="0"/>
      <dgm:spPr/>
    </dgm:pt>
    <dgm:pt modelId="{4645D202-5DB6-6E4A-A9F9-2B1774BB297D}" type="pres">
      <dgm:prSet presAssocID="{77F32EFA-F609-C546-A82D-526701ED7502}" presName="rootText" presStyleLbl="node1" presStyleIdx="2" presStyleCnt="3"/>
      <dgm:spPr/>
      <dgm:t>
        <a:bodyPr/>
        <a:lstStyle/>
        <a:p>
          <a:endParaRPr lang="en-US"/>
        </a:p>
      </dgm:t>
    </dgm:pt>
    <dgm:pt modelId="{F335B8F9-2E4F-D54F-8AA0-DF1A03B21B15}" type="pres">
      <dgm:prSet presAssocID="{77F32EFA-F609-C546-A82D-526701ED7502}" presName="rootConnector" presStyleLbl="node1" presStyleIdx="2" presStyleCnt="3"/>
      <dgm:spPr/>
      <dgm:t>
        <a:bodyPr/>
        <a:lstStyle/>
        <a:p>
          <a:endParaRPr lang="en-US"/>
        </a:p>
      </dgm:t>
    </dgm:pt>
    <dgm:pt modelId="{DC63BE6D-740D-814A-9489-09E79DD5AC30}" type="pres">
      <dgm:prSet presAssocID="{77F32EFA-F609-C546-A82D-526701ED7502}" presName="childShape" presStyleCnt="0"/>
      <dgm:spPr/>
    </dgm:pt>
    <dgm:pt modelId="{CA53AD6B-B69A-E54E-AEBE-F2E47ADE0943}" type="pres">
      <dgm:prSet presAssocID="{8A54B6D0-2A27-384B-92F2-ABA8D50FAD51}" presName="Name13" presStyleLbl="parChTrans1D2" presStyleIdx="2" presStyleCnt="4"/>
      <dgm:spPr/>
      <dgm:t>
        <a:bodyPr/>
        <a:lstStyle/>
        <a:p>
          <a:endParaRPr lang="en-US"/>
        </a:p>
      </dgm:t>
    </dgm:pt>
    <dgm:pt modelId="{AE608FC6-4BCB-4B40-BEF0-33A0CABF22D8}" type="pres">
      <dgm:prSet presAssocID="{26AF1D85-B7F5-5E49-BB5E-91D83389D974}" presName="childText" presStyleLbl="bgAcc1" presStyleIdx="2" presStyleCnt="4">
        <dgm:presLayoutVars>
          <dgm:bulletEnabled val="1"/>
        </dgm:presLayoutVars>
      </dgm:prSet>
      <dgm:spPr/>
      <dgm:t>
        <a:bodyPr/>
        <a:lstStyle/>
        <a:p>
          <a:endParaRPr lang="en-US"/>
        </a:p>
      </dgm:t>
    </dgm:pt>
    <dgm:pt modelId="{D9D42A1B-051C-F843-A787-3AAA2B7A73F0}" type="pres">
      <dgm:prSet presAssocID="{7BB6F246-65E9-CA45-BC23-A9B5F1B4C3CE}" presName="Name13" presStyleLbl="parChTrans1D2" presStyleIdx="3" presStyleCnt="4"/>
      <dgm:spPr/>
      <dgm:t>
        <a:bodyPr/>
        <a:lstStyle/>
        <a:p>
          <a:endParaRPr lang="en-US"/>
        </a:p>
      </dgm:t>
    </dgm:pt>
    <dgm:pt modelId="{465CC7F0-69C0-5441-A36F-08900F6D9661}" type="pres">
      <dgm:prSet presAssocID="{41083114-BD52-1841-9E38-7CF2B3DC3147}" presName="childText" presStyleLbl="bgAcc1" presStyleIdx="3" presStyleCnt="4">
        <dgm:presLayoutVars>
          <dgm:bulletEnabled val="1"/>
        </dgm:presLayoutVars>
      </dgm:prSet>
      <dgm:spPr/>
      <dgm:t>
        <a:bodyPr/>
        <a:lstStyle/>
        <a:p>
          <a:endParaRPr lang="en-US"/>
        </a:p>
      </dgm:t>
    </dgm:pt>
  </dgm:ptLst>
  <dgm:cxnLst>
    <dgm:cxn modelId="{5BABE6BE-586B-9445-8640-6008118616D9}" srcId="{624BBFED-F51C-FF4C-8305-A811AC79D33E}" destId="{ABD93B33-C118-844C-BAFD-3D35E04D0DED}" srcOrd="0" destOrd="0" parTransId="{A8D1B1CA-5758-F342-9F4B-7C0C89860EBD}" sibTransId="{2C20140D-A1A6-0049-AF01-E7BDBF0A0395}"/>
    <dgm:cxn modelId="{0694E0E5-F30E-E647-BC0B-922F2B8A7462}" type="presOf" srcId="{3F2F1843-EC6B-3141-A0E7-8826C5C38BB9}" destId="{AE608FC6-4BCB-4B40-BEF0-33A0CABF22D8}" srcOrd="0" destOrd="1" presId="urn:microsoft.com/office/officeart/2005/8/layout/hierarchy3"/>
    <dgm:cxn modelId="{168E1374-0929-5E46-B5B7-FF1334509C96}" type="presOf" srcId="{7F910A39-5F75-B94E-A436-A0547C4188B2}" destId="{465CC7F0-69C0-5441-A36F-08900F6D9661}" srcOrd="0" destOrd="1" presId="urn:microsoft.com/office/officeart/2005/8/layout/hierarchy3"/>
    <dgm:cxn modelId="{10224D9E-A19F-534B-B7D6-111981A9648B}" type="presOf" srcId="{CFB4B3C3-CAEA-9C43-BFED-929E4069F7C0}" destId="{941C9D78-D120-9543-BD2D-35A95506A619}" srcOrd="0" destOrd="0" presId="urn:microsoft.com/office/officeart/2005/8/layout/hierarchy3"/>
    <dgm:cxn modelId="{CCE5A018-9CA5-F94A-A28D-375C9BE7AF2B}" type="presOf" srcId="{7BB6F246-65E9-CA45-BC23-A9B5F1B4C3CE}" destId="{D9D42A1B-051C-F843-A787-3AAA2B7A73F0}" srcOrd="0" destOrd="0" presId="urn:microsoft.com/office/officeart/2005/8/layout/hierarchy3"/>
    <dgm:cxn modelId="{D9235BD7-6B42-9E4E-BAAF-9B256955252D}" srcId="{624BBFED-F51C-FF4C-8305-A811AC79D33E}" destId="{41A41942-622A-DC40-9B09-894966952EAE}" srcOrd="1" destOrd="0" parTransId="{0AE38F50-C55A-1C49-BD2B-D09767E41B39}" sibTransId="{9B0E4561-D4FF-B449-BAF9-BB07ABEB0DCC}"/>
    <dgm:cxn modelId="{601A7873-DB8D-A048-9D36-60DA07718DAF}" type="presOf" srcId="{5E4B3B62-1CF7-DA47-8CE9-41C84E96CB43}" destId="{4B463A52-E941-7E40-BC68-46C0B7843310}" srcOrd="0" destOrd="0" presId="urn:microsoft.com/office/officeart/2005/8/layout/hierarchy3"/>
    <dgm:cxn modelId="{CF3614B1-80A4-5E40-B504-EAEEB4EB8C04}" type="presOf" srcId="{77F32EFA-F609-C546-A82D-526701ED7502}" destId="{F335B8F9-2E4F-D54F-8AA0-DF1A03B21B15}" srcOrd="1" destOrd="0" presId="urn:microsoft.com/office/officeart/2005/8/layout/hierarchy3"/>
    <dgm:cxn modelId="{48422EB2-9E23-6F40-A2EC-28D999586D8D}" srcId="{CFB4B3C3-CAEA-9C43-BFED-929E4069F7C0}" destId="{BDEC6004-B6A5-5248-9DC6-C7B03122D5E6}" srcOrd="0" destOrd="0" parTransId="{26B12BB8-597B-E64C-B411-C654A3CFF055}" sibTransId="{93D5DA44-9484-434B-81B1-211FC6CE60FE}"/>
    <dgm:cxn modelId="{486118E4-D7A9-7F4C-85E6-B309EBCADE00}" type="presOf" srcId="{26AF1D85-B7F5-5E49-BB5E-91D83389D974}" destId="{AE608FC6-4BCB-4B40-BEF0-33A0CABF22D8}" srcOrd="0" destOrd="0" presId="urn:microsoft.com/office/officeart/2005/8/layout/hierarchy3"/>
    <dgm:cxn modelId="{4A9276D8-B6B4-6540-8857-B5D9DEA1B6C5}" srcId="{41083114-BD52-1841-9E38-7CF2B3DC3147}" destId="{7F910A39-5F75-B94E-A436-A0547C4188B2}" srcOrd="0" destOrd="0" parTransId="{57058DB9-B10A-A54B-A039-FFD1B3B850C4}" sibTransId="{08339C6B-E5EA-0842-8414-92CFEF263677}"/>
    <dgm:cxn modelId="{D778DDDB-0D3C-1943-ABDC-AD582FB155F2}" type="presOf" srcId="{624BBFED-F51C-FF4C-8305-A811AC79D33E}" destId="{217BE49F-6B51-0E4C-A51E-13C8CA1FFAE6}" srcOrd="0" destOrd="0" presId="urn:microsoft.com/office/officeart/2005/8/layout/hierarchy3"/>
    <dgm:cxn modelId="{93A45FEF-6141-6A4E-88D8-E32B27E37F1A}" type="presOf" srcId="{ABD93B33-C118-844C-BAFD-3D35E04D0DED}" destId="{35D28530-9B83-C74D-91F6-77AB99468580}" srcOrd="0" destOrd="0" presId="urn:microsoft.com/office/officeart/2005/8/layout/hierarchy3"/>
    <dgm:cxn modelId="{D2B3349D-A30E-8946-BFD5-D663482D9B5C}" srcId="{26AF1D85-B7F5-5E49-BB5E-91D83389D974}" destId="{3F2F1843-EC6B-3141-A0E7-8826C5C38BB9}" srcOrd="0" destOrd="0" parTransId="{78B14740-97EA-FD40-A87F-08566D00041F}" sibTransId="{936A063B-1D3B-C149-97EB-4548A5161432}"/>
    <dgm:cxn modelId="{D75F12E9-2289-B943-B3E4-12283019AB6A}" type="presOf" srcId="{41A41942-622A-DC40-9B09-894966952EAE}" destId="{840280CE-60A5-C849-B404-9AB21DBE47A7}" srcOrd="0" destOrd="0" presId="urn:microsoft.com/office/officeart/2005/8/layout/hierarchy3"/>
    <dgm:cxn modelId="{8D6DA03E-613B-DF43-9B85-B7BF1EBC32AE}" srcId="{77F32EFA-F609-C546-A82D-526701ED7502}" destId="{26AF1D85-B7F5-5E49-BB5E-91D83389D974}" srcOrd="0" destOrd="0" parTransId="{8A54B6D0-2A27-384B-92F2-ABA8D50FAD51}" sibTransId="{E0AA0114-9FA3-CC41-9EF0-47A959C17A6E}"/>
    <dgm:cxn modelId="{9001D7D0-2BE3-234C-AF01-D4CD0B491ACD}" type="presOf" srcId="{F9E25E7C-479E-5F47-B495-ED62F184A14D}" destId="{7F611DE7-6419-224B-B36E-23270D19B614}" srcOrd="0" destOrd="0" presId="urn:microsoft.com/office/officeart/2005/8/layout/hierarchy3"/>
    <dgm:cxn modelId="{DD0C63EA-2868-6145-A592-06BCE4D7299A}" srcId="{ABD93B33-C118-844C-BAFD-3D35E04D0DED}" destId="{CFB4B3C3-CAEA-9C43-BFED-929E4069F7C0}" srcOrd="0" destOrd="0" parTransId="{5E4B3B62-1CF7-DA47-8CE9-41C84E96CB43}" sibTransId="{B9681C5A-7A90-A544-B413-5F9E18AF4934}"/>
    <dgm:cxn modelId="{7D30C638-9E03-8541-BBB4-6BCD284BFDA9}" type="presOf" srcId="{41083114-BD52-1841-9E38-7CF2B3DC3147}" destId="{465CC7F0-69C0-5441-A36F-08900F6D9661}" srcOrd="0" destOrd="0" presId="urn:microsoft.com/office/officeart/2005/8/layout/hierarchy3"/>
    <dgm:cxn modelId="{FF73F5B5-5FEB-6B42-AFA8-2647CA4E66AA}" srcId="{624BBFED-F51C-FF4C-8305-A811AC79D33E}" destId="{77F32EFA-F609-C546-A82D-526701ED7502}" srcOrd="2" destOrd="0" parTransId="{F4FFDB5C-462F-FE4B-9955-1F21203649F3}" sibTransId="{6397634A-C869-7F4E-8771-AFA78072CAF2}"/>
    <dgm:cxn modelId="{A4AF910B-FDE1-1646-BDD1-D62E107E32B6}" type="presOf" srcId="{8A54B6D0-2A27-384B-92F2-ABA8D50FAD51}" destId="{CA53AD6B-B69A-E54E-AEBE-F2E47ADE0943}" srcOrd="0" destOrd="0" presId="urn:microsoft.com/office/officeart/2005/8/layout/hierarchy3"/>
    <dgm:cxn modelId="{8F167FE5-942A-B746-A7E5-EF4A99655C73}" srcId="{A1BFC497-9432-8B4A-9108-38336F09A8F5}" destId="{28E4B20B-D52A-C34E-ACDF-61C4852E4B1A}" srcOrd="0" destOrd="0" parTransId="{7DF63308-B7FE-094D-8194-6C297CB21646}" sibTransId="{07CAA4ED-40BF-0242-9EE3-BBEEB5AA4A5A}"/>
    <dgm:cxn modelId="{CA55B127-8FD2-0B4D-B605-54217C57F3F5}" srcId="{ABD93B33-C118-844C-BAFD-3D35E04D0DED}" destId="{A1BFC497-9432-8B4A-9108-38336F09A8F5}" srcOrd="1" destOrd="0" parTransId="{F9E25E7C-479E-5F47-B495-ED62F184A14D}" sibTransId="{E56C7622-BDB6-4E46-B424-DA3F263A9CC3}"/>
    <dgm:cxn modelId="{B3117ABC-06C7-F14B-AECE-67EB61D10FA6}" type="presOf" srcId="{BDEC6004-B6A5-5248-9DC6-C7B03122D5E6}" destId="{941C9D78-D120-9543-BD2D-35A95506A619}" srcOrd="0" destOrd="1" presId="urn:microsoft.com/office/officeart/2005/8/layout/hierarchy3"/>
    <dgm:cxn modelId="{FC1AB060-F46C-0842-8927-33A9F495EB8F}" type="presOf" srcId="{28E4B20B-D52A-C34E-ACDF-61C4852E4B1A}" destId="{7C968010-9241-F44F-BC28-2669B635FD43}" srcOrd="0" destOrd="1" presId="urn:microsoft.com/office/officeart/2005/8/layout/hierarchy3"/>
    <dgm:cxn modelId="{8340FCE4-C5E7-D548-8439-3F659FAF6A2D}" type="presOf" srcId="{77F32EFA-F609-C546-A82D-526701ED7502}" destId="{4645D202-5DB6-6E4A-A9F9-2B1774BB297D}" srcOrd="0" destOrd="0" presId="urn:microsoft.com/office/officeart/2005/8/layout/hierarchy3"/>
    <dgm:cxn modelId="{0253C61D-A3CF-EE46-B9B6-8A4D842E643A}" type="presOf" srcId="{ABD93B33-C118-844C-BAFD-3D35E04D0DED}" destId="{49A278F0-581A-564B-8DFC-DBC49B38B75B}" srcOrd="1" destOrd="0" presId="urn:microsoft.com/office/officeart/2005/8/layout/hierarchy3"/>
    <dgm:cxn modelId="{4BD68CD1-94B5-5D4C-990B-488DA0F60A63}" srcId="{77F32EFA-F609-C546-A82D-526701ED7502}" destId="{41083114-BD52-1841-9E38-7CF2B3DC3147}" srcOrd="1" destOrd="0" parTransId="{7BB6F246-65E9-CA45-BC23-A9B5F1B4C3CE}" sibTransId="{C66653B2-1B5E-F94E-941B-BE495A20F341}"/>
    <dgm:cxn modelId="{28D2AE7B-E6F3-3F49-8F8A-578111BBDB47}" type="presOf" srcId="{41A41942-622A-DC40-9B09-894966952EAE}" destId="{567E1259-FAF7-B64D-8065-5B60A4BE12E9}" srcOrd="1" destOrd="0" presId="urn:microsoft.com/office/officeart/2005/8/layout/hierarchy3"/>
    <dgm:cxn modelId="{090A0534-916C-024C-AC53-C33AD66EFB3A}" type="presOf" srcId="{A1BFC497-9432-8B4A-9108-38336F09A8F5}" destId="{7C968010-9241-F44F-BC28-2669B635FD43}" srcOrd="0" destOrd="0" presId="urn:microsoft.com/office/officeart/2005/8/layout/hierarchy3"/>
    <dgm:cxn modelId="{06BEA488-A6B3-8C49-96B9-F8FCE465EA70}" type="presParOf" srcId="{217BE49F-6B51-0E4C-A51E-13C8CA1FFAE6}" destId="{ED9447F1-5E48-D54A-9F7C-F958A5B3FF94}" srcOrd="0" destOrd="0" presId="urn:microsoft.com/office/officeart/2005/8/layout/hierarchy3"/>
    <dgm:cxn modelId="{C217B66D-42DE-3D4C-BB2D-78E9C6A51580}" type="presParOf" srcId="{ED9447F1-5E48-D54A-9F7C-F958A5B3FF94}" destId="{03EBA336-1F81-5549-A20C-6209F18EF50D}" srcOrd="0" destOrd="0" presId="urn:microsoft.com/office/officeart/2005/8/layout/hierarchy3"/>
    <dgm:cxn modelId="{BC239CD5-207C-C248-AC10-9CE501E39250}" type="presParOf" srcId="{03EBA336-1F81-5549-A20C-6209F18EF50D}" destId="{35D28530-9B83-C74D-91F6-77AB99468580}" srcOrd="0" destOrd="0" presId="urn:microsoft.com/office/officeart/2005/8/layout/hierarchy3"/>
    <dgm:cxn modelId="{C4AF9840-1703-C747-90AF-A0448A4EE262}" type="presParOf" srcId="{03EBA336-1F81-5549-A20C-6209F18EF50D}" destId="{49A278F0-581A-564B-8DFC-DBC49B38B75B}" srcOrd="1" destOrd="0" presId="urn:microsoft.com/office/officeart/2005/8/layout/hierarchy3"/>
    <dgm:cxn modelId="{9CF89EE1-BE8F-DA4B-BE49-2BABD946CF70}" type="presParOf" srcId="{ED9447F1-5E48-D54A-9F7C-F958A5B3FF94}" destId="{EFEA4FAA-C3FE-DD48-B0D5-502148DFCBBC}" srcOrd="1" destOrd="0" presId="urn:microsoft.com/office/officeart/2005/8/layout/hierarchy3"/>
    <dgm:cxn modelId="{E00BDC16-688C-CF4C-A6FD-47FBC49E7A35}" type="presParOf" srcId="{EFEA4FAA-C3FE-DD48-B0D5-502148DFCBBC}" destId="{4B463A52-E941-7E40-BC68-46C0B7843310}" srcOrd="0" destOrd="0" presId="urn:microsoft.com/office/officeart/2005/8/layout/hierarchy3"/>
    <dgm:cxn modelId="{D982B141-FED6-9A4C-A0F1-E1616A153B91}" type="presParOf" srcId="{EFEA4FAA-C3FE-DD48-B0D5-502148DFCBBC}" destId="{941C9D78-D120-9543-BD2D-35A95506A619}" srcOrd="1" destOrd="0" presId="urn:microsoft.com/office/officeart/2005/8/layout/hierarchy3"/>
    <dgm:cxn modelId="{7DBC3D16-1860-D147-8A20-A1F89E1BDBB8}" type="presParOf" srcId="{EFEA4FAA-C3FE-DD48-B0D5-502148DFCBBC}" destId="{7F611DE7-6419-224B-B36E-23270D19B614}" srcOrd="2" destOrd="0" presId="urn:microsoft.com/office/officeart/2005/8/layout/hierarchy3"/>
    <dgm:cxn modelId="{91C5ADB8-365F-4C42-8E77-FDC45D7D8D22}" type="presParOf" srcId="{EFEA4FAA-C3FE-DD48-B0D5-502148DFCBBC}" destId="{7C968010-9241-F44F-BC28-2669B635FD43}" srcOrd="3" destOrd="0" presId="urn:microsoft.com/office/officeart/2005/8/layout/hierarchy3"/>
    <dgm:cxn modelId="{6C0217F7-9EAB-B543-B495-B07651723DCE}" type="presParOf" srcId="{217BE49F-6B51-0E4C-A51E-13C8CA1FFAE6}" destId="{88DD1280-5828-6E47-AA20-B88D840DE266}" srcOrd="1" destOrd="0" presId="urn:microsoft.com/office/officeart/2005/8/layout/hierarchy3"/>
    <dgm:cxn modelId="{4490F466-6DAE-D94A-9E45-C5946017B0D8}" type="presParOf" srcId="{88DD1280-5828-6E47-AA20-B88D840DE266}" destId="{C18DADE8-224A-8A44-9BAB-C4BD7DC202BD}" srcOrd="0" destOrd="0" presId="urn:microsoft.com/office/officeart/2005/8/layout/hierarchy3"/>
    <dgm:cxn modelId="{A8EF9A27-09DA-5641-8BB4-0834F43AFF07}" type="presParOf" srcId="{C18DADE8-224A-8A44-9BAB-C4BD7DC202BD}" destId="{840280CE-60A5-C849-B404-9AB21DBE47A7}" srcOrd="0" destOrd="0" presId="urn:microsoft.com/office/officeart/2005/8/layout/hierarchy3"/>
    <dgm:cxn modelId="{783561B2-06F6-6648-AE85-36F347F66BC1}" type="presParOf" srcId="{C18DADE8-224A-8A44-9BAB-C4BD7DC202BD}" destId="{567E1259-FAF7-B64D-8065-5B60A4BE12E9}" srcOrd="1" destOrd="0" presId="urn:microsoft.com/office/officeart/2005/8/layout/hierarchy3"/>
    <dgm:cxn modelId="{D8D7959F-85C2-644A-BA0B-31A2C99656D2}" type="presParOf" srcId="{88DD1280-5828-6E47-AA20-B88D840DE266}" destId="{A9766F5D-3BB1-D049-8DC8-EC327EFEF98C}" srcOrd="1" destOrd="0" presId="urn:microsoft.com/office/officeart/2005/8/layout/hierarchy3"/>
    <dgm:cxn modelId="{4DB1A8F8-1440-D440-A23A-463115617749}" type="presParOf" srcId="{217BE49F-6B51-0E4C-A51E-13C8CA1FFAE6}" destId="{D608F4AB-ACFB-E64A-97FE-5C5EC86DB1AB}" srcOrd="2" destOrd="0" presId="urn:microsoft.com/office/officeart/2005/8/layout/hierarchy3"/>
    <dgm:cxn modelId="{04D68628-344D-4C40-826E-CD8978DA2CE8}" type="presParOf" srcId="{D608F4AB-ACFB-E64A-97FE-5C5EC86DB1AB}" destId="{D48C504A-583B-764B-97A1-630CFE962BB3}" srcOrd="0" destOrd="0" presId="urn:microsoft.com/office/officeart/2005/8/layout/hierarchy3"/>
    <dgm:cxn modelId="{E7DB73B7-0975-F048-847D-78D33C92F79A}" type="presParOf" srcId="{D48C504A-583B-764B-97A1-630CFE962BB3}" destId="{4645D202-5DB6-6E4A-A9F9-2B1774BB297D}" srcOrd="0" destOrd="0" presId="urn:microsoft.com/office/officeart/2005/8/layout/hierarchy3"/>
    <dgm:cxn modelId="{15F84B7B-DB05-A541-93CD-2F1747907570}" type="presParOf" srcId="{D48C504A-583B-764B-97A1-630CFE962BB3}" destId="{F335B8F9-2E4F-D54F-8AA0-DF1A03B21B15}" srcOrd="1" destOrd="0" presId="urn:microsoft.com/office/officeart/2005/8/layout/hierarchy3"/>
    <dgm:cxn modelId="{6F280D1B-2DA1-594F-9803-0C9739E64367}" type="presParOf" srcId="{D608F4AB-ACFB-E64A-97FE-5C5EC86DB1AB}" destId="{DC63BE6D-740D-814A-9489-09E79DD5AC30}" srcOrd="1" destOrd="0" presId="urn:microsoft.com/office/officeart/2005/8/layout/hierarchy3"/>
    <dgm:cxn modelId="{42BE4938-4737-5843-B66A-6D4644243CFC}" type="presParOf" srcId="{DC63BE6D-740D-814A-9489-09E79DD5AC30}" destId="{CA53AD6B-B69A-E54E-AEBE-F2E47ADE0943}" srcOrd="0" destOrd="0" presId="urn:microsoft.com/office/officeart/2005/8/layout/hierarchy3"/>
    <dgm:cxn modelId="{393B03B5-5FC6-764B-B0D0-049E5FC43390}" type="presParOf" srcId="{DC63BE6D-740D-814A-9489-09E79DD5AC30}" destId="{AE608FC6-4BCB-4B40-BEF0-33A0CABF22D8}" srcOrd="1" destOrd="0" presId="urn:microsoft.com/office/officeart/2005/8/layout/hierarchy3"/>
    <dgm:cxn modelId="{9FB2C1A8-572B-CD4A-ABCD-1543322159BA}" type="presParOf" srcId="{DC63BE6D-740D-814A-9489-09E79DD5AC30}" destId="{D9D42A1B-051C-F843-A787-3AAA2B7A73F0}" srcOrd="2" destOrd="0" presId="urn:microsoft.com/office/officeart/2005/8/layout/hierarchy3"/>
    <dgm:cxn modelId="{19FC40EA-3CDB-8645-B002-213C0FCB6133}" type="presParOf" srcId="{DC63BE6D-740D-814A-9489-09E79DD5AC30}" destId="{465CC7F0-69C0-5441-A36F-08900F6D966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D43C83-7A3A-CA41-9DEA-B535D386083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F106D337-AA2E-CD4B-940B-6ED581C4FCF3}">
      <dgm:prSet custT="1"/>
      <dgm:spPr>
        <a:ln w="12700" cmpd="sng">
          <a:solidFill>
            <a:schemeClr val="accent2"/>
          </a:solidFill>
        </a:ln>
      </dgm:spPr>
      <dgm:t>
        <a:bodyPr/>
        <a:lstStyle/>
        <a:p>
          <a:pPr rtl="0"/>
          <a:r>
            <a:rPr lang="en-US" sz="2100" b="1" dirty="0" smtClean="0">
              <a:solidFill>
                <a:schemeClr val="tx1"/>
              </a:solidFill>
              <a:effectLst>
                <a:outerShdw blurRad="38100" dist="38100" dir="2700000" algn="tl">
                  <a:srgbClr val="000000">
                    <a:alpha val="43137"/>
                  </a:srgbClr>
                </a:outerShdw>
              </a:effectLst>
            </a:rPr>
            <a:t>Publicly proposed by </a:t>
          </a:r>
          <a:r>
            <a:rPr lang="en-US" sz="2100" b="1" dirty="0" err="1" smtClean="0">
              <a:solidFill>
                <a:schemeClr val="tx1"/>
              </a:solidFill>
              <a:effectLst>
                <a:outerShdw blurRad="38100" dist="38100" dir="2700000" algn="tl">
                  <a:srgbClr val="000000">
                    <a:alpha val="43137"/>
                  </a:srgbClr>
                </a:outerShdw>
              </a:effectLst>
            </a:rPr>
            <a:t>Diffie</a:t>
          </a:r>
          <a:r>
            <a:rPr lang="en-US" sz="2100" b="1" dirty="0" smtClean="0">
              <a:solidFill>
                <a:schemeClr val="tx1"/>
              </a:solidFill>
              <a:effectLst>
                <a:outerShdw blurRad="38100" dist="38100" dir="2700000" algn="tl">
                  <a:srgbClr val="000000">
                    <a:alpha val="43137"/>
                  </a:srgbClr>
                </a:outerShdw>
              </a:effectLst>
            </a:rPr>
            <a:t> and Hellman in 1976</a:t>
          </a:r>
        </a:p>
      </dgm:t>
    </dgm:pt>
    <dgm:pt modelId="{9D82D345-4AB6-554A-A4FD-261419D4F540}" type="parTrans" cxnId="{C6E54507-CB26-424A-A736-9AC8AA71FA5E}">
      <dgm:prSet/>
      <dgm:spPr/>
      <dgm:t>
        <a:bodyPr/>
        <a:lstStyle/>
        <a:p>
          <a:endParaRPr lang="en-US"/>
        </a:p>
      </dgm:t>
    </dgm:pt>
    <dgm:pt modelId="{155A0DD5-8E0C-3D4C-9802-C760C658727A}" type="sibTrans" cxnId="{C6E54507-CB26-424A-A736-9AC8AA71FA5E}">
      <dgm:prSet/>
      <dgm:spPr/>
      <dgm:t>
        <a:bodyPr/>
        <a:lstStyle/>
        <a:p>
          <a:endParaRPr lang="en-US"/>
        </a:p>
      </dgm:t>
    </dgm:pt>
    <dgm:pt modelId="{A02B055A-B0FF-174A-8E23-6E56ACAAEE39}">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Based on mathematical functions</a:t>
          </a:r>
        </a:p>
      </dgm:t>
    </dgm:pt>
    <dgm:pt modelId="{5B7EA543-DD9D-F64A-95C8-1FA56CC39934}" type="parTrans" cxnId="{2BC202DB-AEB8-7D43-AF31-DF6377818381}">
      <dgm:prSet/>
      <dgm:spPr/>
      <dgm:t>
        <a:bodyPr/>
        <a:lstStyle/>
        <a:p>
          <a:endParaRPr lang="en-US"/>
        </a:p>
      </dgm:t>
    </dgm:pt>
    <dgm:pt modelId="{682D9939-B16C-FE45-B7C8-E2B5956012D5}" type="sibTrans" cxnId="{2BC202DB-AEB8-7D43-AF31-DF6377818381}">
      <dgm:prSet/>
      <dgm:spPr/>
      <dgm:t>
        <a:bodyPr/>
        <a:lstStyle/>
        <a:p>
          <a:endParaRPr lang="en-US"/>
        </a:p>
      </dgm:t>
    </dgm:pt>
    <dgm:pt modelId="{3ECC392A-C46F-E944-B0E3-A2450D3A3606}">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Asymmetric</a:t>
          </a:r>
        </a:p>
      </dgm:t>
    </dgm:pt>
    <dgm:pt modelId="{A66FC1AE-F4A2-AE45-8186-7D0A81C06CB9}" type="parTrans" cxnId="{F1CDA9D5-135D-C44B-AEBD-CA63B571E30E}">
      <dgm:prSet/>
      <dgm:spPr/>
      <dgm:t>
        <a:bodyPr/>
        <a:lstStyle/>
        <a:p>
          <a:endParaRPr lang="en-US"/>
        </a:p>
      </dgm:t>
    </dgm:pt>
    <dgm:pt modelId="{8B356F16-041F-7D43-AE3B-77F5DC3C70F8}" type="sibTrans" cxnId="{F1CDA9D5-135D-C44B-AEBD-CA63B571E30E}">
      <dgm:prSet/>
      <dgm:spPr/>
      <dgm:t>
        <a:bodyPr/>
        <a:lstStyle/>
        <a:p>
          <a:endParaRPr lang="en-US"/>
        </a:p>
      </dgm:t>
    </dgm:pt>
    <dgm:pt modelId="{2961A619-6051-5743-8010-BC6210EA23F2}">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Uses two separate keys</a:t>
          </a:r>
        </a:p>
      </dgm:t>
    </dgm:pt>
    <dgm:pt modelId="{31252965-9EA8-7743-A1C5-B8084F110D8B}" type="parTrans" cxnId="{C03A0627-0181-EC48-BF51-4B884AC69DB9}">
      <dgm:prSet/>
      <dgm:spPr/>
      <dgm:t>
        <a:bodyPr/>
        <a:lstStyle/>
        <a:p>
          <a:endParaRPr lang="en-US"/>
        </a:p>
      </dgm:t>
    </dgm:pt>
    <dgm:pt modelId="{DFBB08AB-6DB6-BB4E-AA8F-A39EE7B8C417}" type="sibTrans" cxnId="{C03A0627-0181-EC48-BF51-4B884AC69DB9}">
      <dgm:prSet/>
      <dgm:spPr/>
      <dgm:t>
        <a:bodyPr/>
        <a:lstStyle/>
        <a:p>
          <a:endParaRPr lang="en-US"/>
        </a:p>
      </dgm:t>
    </dgm:pt>
    <dgm:pt modelId="{37AF3C0F-39BA-5949-8FBA-83C3964EC9F9}">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and private key</a:t>
          </a:r>
        </a:p>
      </dgm:t>
    </dgm:pt>
    <dgm:pt modelId="{D274AA25-1AA7-0C41-BA06-68552CD131E4}" type="parTrans" cxnId="{0A575FD7-5F18-4D4A-B5A4-C4C97B05D716}">
      <dgm:prSet/>
      <dgm:spPr/>
      <dgm:t>
        <a:bodyPr/>
        <a:lstStyle/>
        <a:p>
          <a:endParaRPr lang="en-US"/>
        </a:p>
      </dgm:t>
    </dgm:pt>
    <dgm:pt modelId="{0148E6F0-A8D7-2D4A-9FF6-4CD98091AC95}" type="sibTrans" cxnId="{0A575FD7-5F18-4D4A-B5A4-C4C97B05D716}">
      <dgm:prSet/>
      <dgm:spPr/>
      <dgm:t>
        <a:bodyPr/>
        <a:lstStyle/>
        <a:p>
          <a:endParaRPr lang="en-US"/>
        </a:p>
      </dgm:t>
    </dgm:pt>
    <dgm:pt modelId="{C5007C76-94E2-5140-967C-1B9827B4D554}">
      <dgm:prSet custT="1"/>
      <dgm:spPr>
        <a:ln w="12700">
          <a:solidFill>
            <a:schemeClr val="accent2"/>
          </a:solidFill>
        </a:ln>
      </dgm:spPr>
      <dgm:t>
        <a:bodyPr/>
        <a:lstStyle/>
        <a:p>
          <a:pPr rtl="0"/>
          <a:r>
            <a:rPr lang="en-US" sz="1800" b="1" dirty="0" smtClean="0">
              <a:solidFill>
                <a:srgbClr val="FFFFFF"/>
              </a:solidFill>
              <a:effectLst>
                <a:outerShdw blurRad="38100" dist="38100" dir="2700000" algn="tl">
                  <a:srgbClr val="000000">
                    <a:alpha val="43137"/>
                  </a:srgbClr>
                </a:outerShdw>
              </a:effectLst>
            </a:rPr>
            <a:t>Public key is made public for others to use</a:t>
          </a:r>
        </a:p>
      </dgm:t>
    </dgm:pt>
    <dgm:pt modelId="{67794729-FC0A-584E-994D-3FB1EBC7D92A}" type="parTrans" cxnId="{558FA9EB-F87C-5347-973D-76A1A85DF5E3}">
      <dgm:prSet/>
      <dgm:spPr/>
      <dgm:t>
        <a:bodyPr/>
        <a:lstStyle/>
        <a:p>
          <a:endParaRPr lang="en-US"/>
        </a:p>
      </dgm:t>
    </dgm:pt>
    <dgm:pt modelId="{A47BAC33-9B46-9D4C-B83F-AE6A76E7EBD7}" type="sibTrans" cxnId="{558FA9EB-F87C-5347-973D-76A1A85DF5E3}">
      <dgm:prSet/>
      <dgm:spPr/>
      <dgm:t>
        <a:bodyPr/>
        <a:lstStyle/>
        <a:p>
          <a:endParaRPr lang="en-US"/>
        </a:p>
      </dgm:t>
    </dgm:pt>
    <dgm:pt modelId="{C8A244C1-761C-A949-A632-15A9D50FAF4B}">
      <dgm:prSet custT="1"/>
      <dgm:spPr>
        <a:ln w="12700">
          <a:solidFill>
            <a:schemeClr val="accent2"/>
          </a:solidFill>
        </a:ln>
      </dgm:spPr>
      <dgm:t>
        <a:bodyPr/>
        <a:lstStyle/>
        <a:p>
          <a:pPr rtl="0"/>
          <a:r>
            <a:rPr lang="en-US" sz="2100" b="1" dirty="0" smtClean="0">
              <a:solidFill>
                <a:srgbClr val="FFFFFF"/>
              </a:solidFill>
              <a:effectLst>
                <a:outerShdw blurRad="38100" dist="38100" dir="2700000" algn="tl">
                  <a:srgbClr val="000000">
                    <a:alpha val="43137"/>
                  </a:srgbClr>
                </a:outerShdw>
              </a:effectLst>
            </a:rPr>
            <a:t>Some form of protocol is needed for distribution</a:t>
          </a:r>
        </a:p>
      </dgm:t>
    </dgm:pt>
    <dgm:pt modelId="{D715F042-3D55-FB4B-8125-62B9B54735D2}" type="parTrans" cxnId="{EA2E20DF-DBDA-BB4B-A1C9-E4A52EF54ABE}">
      <dgm:prSet/>
      <dgm:spPr/>
      <dgm:t>
        <a:bodyPr/>
        <a:lstStyle/>
        <a:p>
          <a:endParaRPr lang="en-US"/>
        </a:p>
      </dgm:t>
    </dgm:pt>
    <dgm:pt modelId="{AF7ED2F1-94C4-734C-9ECA-46C914476433}" type="sibTrans" cxnId="{EA2E20DF-DBDA-BB4B-A1C9-E4A52EF54ABE}">
      <dgm:prSet/>
      <dgm:spPr/>
      <dgm:t>
        <a:bodyPr/>
        <a:lstStyle/>
        <a:p>
          <a:endParaRPr lang="en-US"/>
        </a:p>
      </dgm:t>
    </dgm:pt>
    <dgm:pt modelId="{A0567C3C-9C53-7E4B-9888-B3F81A6EA2CC}" type="pres">
      <dgm:prSet presAssocID="{44D43C83-7A3A-CA41-9DEA-B535D386083A}" presName="Name0" presStyleCnt="0">
        <dgm:presLayoutVars>
          <dgm:dir/>
          <dgm:resizeHandles val="exact"/>
        </dgm:presLayoutVars>
      </dgm:prSet>
      <dgm:spPr/>
      <dgm:t>
        <a:bodyPr/>
        <a:lstStyle/>
        <a:p>
          <a:endParaRPr lang="en-US"/>
        </a:p>
      </dgm:t>
    </dgm:pt>
    <dgm:pt modelId="{BC3F313E-08D7-C74C-B243-12C7B35D646B}" type="pres">
      <dgm:prSet presAssocID="{F106D337-AA2E-CD4B-940B-6ED581C4FCF3}" presName="node" presStyleLbl="node1" presStyleIdx="0" presStyleCnt="4">
        <dgm:presLayoutVars>
          <dgm:bulletEnabled val="1"/>
        </dgm:presLayoutVars>
      </dgm:prSet>
      <dgm:spPr/>
      <dgm:t>
        <a:bodyPr/>
        <a:lstStyle/>
        <a:p>
          <a:endParaRPr lang="en-US"/>
        </a:p>
      </dgm:t>
    </dgm:pt>
    <dgm:pt modelId="{2F3FEBE2-07BF-0042-9B49-3C103F5ABA93}" type="pres">
      <dgm:prSet presAssocID="{155A0DD5-8E0C-3D4C-9802-C760C658727A}" presName="sibTrans" presStyleCnt="0"/>
      <dgm:spPr/>
    </dgm:pt>
    <dgm:pt modelId="{9A5CAF2A-FD04-7B45-BE71-389250042074}" type="pres">
      <dgm:prSet presAssocID="{A02B055A-B0FF-174A-8E23-6E56ACAAEE39}" presName="node" presStyleLbl="node1" presStyleIdx="1" presStyleCnt="4">
        <dgm:presLayoutVars>
          <dgm:bulletEnabled val="1"/>
        </dgm:presLayoutVars>
      </dgm:prSet>
      <dgm:spPr/>
      <dgm:t>
        <a:bodyPr/>
        <a:lstStyle/>
        <a:p>
          <a:endParaRPr lang="en-US"/>
        </a:p>
      </dgm:t>
    </dgm:pt>
    <dgm:pt modelId="{32EA9420-EB79-EE4C-8A5D-023F7BE224E3}" type="pres">
      <dgm:prSet presAssocID="{682D9939-B16C-FE45-B7C8-E2B5956012D5}" presName="sibTrans" presStyleCnt="0"/>
      <dgm:spPr/>
    </dgm:pt>
    <dgm:pt modelId="{A961D2C1-B6A0-5D42-B626-37C7B94374F3}" type="pres">
      <dgm:prSet presAssocID="{3ECC392A-C46F-E944-B0E3-A2450D3A3606}" presName="node" presStyleLbl="node1" presStyleIdx="2" presStyleCnt="4">
        <dgm:presLayoutVars>
          <dgm:bulletEnabled val="1"/>
        </dgm:presLayoutVars>
      </dgm:prSet>
      <dgm:spPr/>
      <dgm:t>
        <a:bodyPr/>
        <a:lstStyle/>
        <a:p>
          <a:endParaRPr lang="en-US"/>
        </a:p>
      </dgm:t>
    </dgm:pt>
    <dgm:pt modelId="{3450CB0F-1144-C943-ADE5-627AD4BDAD68}" type="pres">
      <dgm:prSet presAssocID="{8B356F16-041F-7D43-AE3B-77F5DC3C70F8}" presName="sibTrans" presStyleCnt="0"/>
      <dgm:spPr/>
    </dgm:pt>
    <dgm:pt modelId="{D91625BD-AF6B-2A40-9E51-4E3EAA7D7071}" type="pres">
      <dgm:prSet presAssocID="{C8A244C1-761C-A949-A632-15A9D50FAF4B}" presName="node" presStyleLbl="node1" presStyleIdx="3" presStyleCnt="4">
        <dgm:presLayoutVars>
          <dgm:bulletEnabled val="1"/>
        </dgm:presLayoutVars>
      </dgm:prSet>
      <dgm:spPr/>
      <dgm:t>
        <a:bodyPr/>
        <a:lstStyle/>
        <a:p>
          <a:endParaRPr lang="en-US"/>
        </a:p>
      </dgm:t>
    </dgm:pt>
  </dgm:ptLst>
  <dgm:cxnLst>
    <dgm:cxn modelId="{2BC202DB-AEB8-7D43-AF31-DF6377818381}" srcId="{44D43C83-7A3A-CA41-9DEA-B535D386083A}" destId="{A02B055A-B0FF-174A-8E23-6E56ACAAEE39}" srcOrd="1" destOrd="0" parTransId="{5B7EA543-DD9D-F64A-95C8-1FA56CC39934}" sibTransId="{682D9939-B16C-FE45-B7C8-E2B5956012D5}"/>
    <dgm:cxn modelId="{C5F51C09-A26C-DF45-B3C9-0EE11BD745BA}" type="presOf" srcId="{F106D337-AA2E-CD4B-940B-6ED581C4FCF3}" destId="{BC3F313E-08D7-C74C-B243-12C7B35D646B}" srcOrd="0" destOrd="0" presId="urn:microsoft.com/office/officeart/2005/8/layout/hList6"/>
    <dgm:cxn modelId="{558FA9EB-F87C-5347-973D-76A1A85DF5E3}" srcId="{3ECC392A-C46F-E944-B0E3-A2450D3A3606}" destId="{C5007C76-94E2-5140-967C-1B9827B4D554}" srcOrd="2" destOrd="0" parTransId="{67794729-FC0A-584E-994D-3FB1EBC7D92A}" sibTransId="{A47BAC33-9B46-9D4C-B83F-AE6A76E7EBD7}"/>
    <dgm:cxn modelId="{6FC6BB85-6E2A-3948-B679-6353842EA8ED}" type="presOf" srcId="{2961A619-6051-5743-8010-BC6210EA23F2}" destId="{A961D2C1-B6A0-5D42-B626-37C7B94374F3}" srcOrd="0" destOrd="1" presId="urn:microsoft.com/office/officeart/2005/8/layout/hList6"/>
    <dgm:cxn modelId="{45915848-FFEB-E848-897C-66AD8B891E97}" type="presOf" srcId="{C5007C76-94E2-5140-967C-1B9827B4D554}" destId="{A961D2C1-B6A0-5D42-B626-37C7B94374F3}" srcOrd="0" destOrd="3" presId="urn:microsoft.com/office/officeart/2005/8/layout/hList6"/>
    <dgm:cxn modelId="{C97940BE-E163-0649-9BAC-0AED76675554}" type="presOf" srcId="{3ECC392A-C46F-E944-B0E3-A2450D3A3606}" destId="{A961D2C1-B6A0-5D42-B626-37C7B94374F3}" srcOrd="0" destOrd="0" presId="urn:microsoft.com/office/officeart/2005/8/layout/hList6"/>
    <dgm:cxn modelId="{C03A0627-0181-EC48-BF51-4B884AC69DB9}" srcId="{3ECC392A-C46F-E944-B0E3-A2450D3A3606}" destId="{2961A619-6051-5743-8010-BC6210EA23F2}" srcOrd="0" destOrd="0" parTransId="{31252965-9EA8-7743-A1C5-B8084F110D8B}" sibTransId="{DFBB08AB-6DB6-BB4E-AA8F-A39EE7B8C417}"/>
    <dgm:cxn modelId="{F1CDA9D5-135D-C44B-AEBD-CA63B571E30E}" srcId="{44D43C83-7A3A-CA41-9DEA-B535D386083A}" destId="{3ECC392A-C46F-E944-B0E3-A2450D3A3606}" srcOrd="2" destOrd="0" parTransId="{A66FC1AE-F4A2-AE45-8186-7D0A81C06CB9}" sibTransId="{8B356F16-041F-7D43-AE3B-77F5DC3C70F8}"/>
    <dgm:cxn modelId="{C6E54507-CB26-424A-A736-9AC8AA71FA5E}" srcId="{44D43C83-7A3A-CA41-9DEA-B535D386083A}" destId="{F106D337-AA2E-CD4B-940B-6ED581C4FCF3}" srcOrd="0" destOrd="0" parTransId="{9D82D345-4AB6-554A-A4FD-261419D4F540}" sibTransId="{155A0DD5-8E0C-3D4C-9802-C760C658727A}"/>
    <dgm:cxn modelId="{EA2E20DF-DBDA-BB4B-A1C9-E4A52EF54ABE}" srcId="{44D43C83-7A3A-CA41-9DEA-B535D386083A}" destId="{C8A244C1-761C-A949-A632-15A9D50FAF4B}" srcOrd="3" destOrd="0" parTransId="{D715F042-3D55-FB4B-8125-62B9B54735D2}" sibTransId="{AF7ED2F1-94C4-734C-9ECA-46C914476433}"/>
    <dgm:cxn modelId="{3282939D-79F5-C541-A225-20E87B60EF0B}" type="presOf" srcId="{C8A244C1-761C-A949-A632-15A9D50FAF4B}" destId="{D91625BD-AF6B-2A40-9E51-4E3EAA7D7071}" srcOrd="0" destOrd="0" presId="urn:microsoft.com/office/officeart/2005/8/layout/hList6"/>
    <dgm:cxn modelId="{1E49971B-645B-2047-98E4-B2FCE80FCFD1}" type="presOf" srcId="{44D43C83-7A3A-CA41-9DEA-B535D386083A}" destId="{A0567C3C-9C53-7E4B-9888-B3F81A6EA2CC}" srcOrd="0" destOrd="0" presId="urn:microsoft.com/office/officeart/2005/8/layout/hList6"/>
    <dgm:cxn modelId="{0A575FD7-5F18-4D4A-B5A4-C4C97B05D716}" srcId="{3ECC392A-C46F-E944-B0E3-A2450D3A3606}" destId="{37AF3C0F-39BA-5949-8FBA-83C3964EC9F9}" srcOrd="1" destOrd="0" parTransId="{D274AA25-1AA7-0C41-BA06-68552CD131E4}" sibTransId="{0148E6F0-A8D7-2D4A-9FF6-4CD98091AC95}"/>
    <dgm:cxn modelId="{D40D6E0D-0F40-B541-BA34-1E9BECC7D30F}" type="presOf" srcId="{37AF3C0F-39BA-5949-8FBA-83C3964EC9F9}" destId="{A961D2C1-B6A0-5D42-B626-37C7B94374F3}" srcOrd="0" destOrd="2" presId="urn:microsoft.com/office/officeart/2005/8/layout/hList6"/>
    <dgm:cxn modelId="{A7DC2B19-A8F7-9B40-A8BC-2C64C30C8758}" type="presOf" srcId="{A02B055A-B0FF-174A-8E23-6E56ACAAEE39}" destId="{9A5CAF2A-FD04-7B45-BE71-389250042074}" srcOrd="0" destOrd="0" presId="urn:microsoft.com/office/officeart/2005/8/layout/hList6"/>
    <dgm:cxn modelId="{40B8CABB-8517-0E48-8040-0F0F999D50EC}" type="presParOf" srcId="{A0567C3C-9C53-7E4B-9888-B3F81A6EA2CC}" destId="{BC3F313E-08D7-C74C-B243-12C7B35D646B}" srcOrd="0" destOrd="0" presId="urn:microsoft.com/office/officeart/2005/8/layout/hList6"/>
    <dgm:cxn modelId="{DC4CF19C-BCA7-9947-8EF3-1F5A6A698478}" type="presParOf" srcId="{A0567C3C-9C53-7E4B-9888-B3F81A6EA2CC}" destId="{2F3FEBE2-07BF-0042-9B49-3C103F5ABA93}" srcOrd="1" destOrd="0" presId="urn:microsoft.com/office/officeart/2005/8/layout/hList6"/>
    <dgm:cxn modelId="{3B06D54B-47DD-AA40-BAA6-C71B74ED499A}" type="presParOf" srcId="{A0567C3C-9C53-7E4B-9888-B3F81A6EA2CC}" destId="{9A5CAF2A-FD04-7B45-BE71-389250042074}" srcOrd="2" destOrd="0" presId="urn:microsoft.com/office/officeart/2005/8/layout/hList6"/>
    <dgm:cxn modelId="{303F7FDC-C0CE-484D-A56A-3657E36C8CE2}" type="presParOf" srcId="{A0567C3C-9C53-7E4B-9888-B3F81A6EA2CC}" destId="{32EA9420-EB79-EE4C-8A5D-023F7BE224E3}" srcOrd="3" destOrd="0" presId="urn:microsoft.com/office/officeart/2005/8/layout/hList6"/>
    <dgm:cxn modelId="{24C76FA1-B290-3241-B1F9-898570B0BC41}" type="presParOf" srcId="{A0567C3C-9C53-7E4B-9888-B3F81A6EA2CC}" destId="{A961D2C1-B6A0-5D42-B626-37C7B94374F3}" srcOrd="4" destOrd="0" presId="urn:microsoft.com/office/officeart/2005/8/layout/hList6"/>
    <dgm:cxn modelId="{DFB08E4A-A3B8-6E4F-ACCC-2F61EF363F3A}" type="presParOf" srcId="{A0567C3C-9C53-7E4B-9888-B3F81A6EA2CC}" destId="{3450CB0F-1144-C943-ADE5-627AD4BDAD68}" srcOrd="5" destOrd="0" presId="urn:microsoft.com/office/officeart/2005/8/layout/hList6"/>
    <dgm:cxn modelId="{51B93A9A-255E-814A-9106-E94FC82F2CD8}" type="presParOf" srcId="{A0567C3C-9C53-7E4B-9888-B3F81A6EA2CC}" destId="{D91625BD-AF6B-2A40-9E51-4E3EAA7D707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60350F-4351-DB4D-86E8-6FBFC792EB10}"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4C0C760F-33CB-284C-91AA-6FF8C6CEFC63}">
      <dgm:prSet/>
      <dgm:spPr/>
      <dgm:t>
        <a:bodyPr/>
        <a:lstStyle/>
        <a:p>
          <a:pPr rtl="0"/>
          <a:r>
            <a:rPr lang="en-US" b="0" dirty="0" smtClean="0">
              <a:latin typeface="+mj-lt"/>
            </a:rPr>
            <a:t>Computationally easy to create key pairs</a:t>
          </a:r>
          <a:endParaRPr lang="en-US" b="0" dirty="0">
            <a:latin typeface="+mj-lt"/>
          </a:endParaRPr>
        </a:p>
      </dgm:t>
    </dgm:pt>
    <dgm:pt modelId="{53242387-71CA-644C-A158-67E51D9F9195}" type="parTrans" cxnId="{FCF5E318-0FB6-024F-BBD0-895D9B5D0A7D}">
      <dgm:prSet/>
      <dgm:spPr/>
      <dgm:t>
        <a:bodyPr/>
        <a:lstStyle/>
        <a:p>
          <a:endParaRPr lang="en-US"/>
        </a:p>
      </dgm:t>
    </dgm:pt>
    <dgm:pt modelId="{250AED59-C724-2B47-9FD4-C2A7AC6ADE13}" type="sibTrans" cxnId="{FCF5E318-0FB6-024F-BBD0-895D9B5D0A7D}">
      <dgm:prSet/>
      <dgm:spPr/>
      <dgm:t>
        <a:bodyPr/>
        <a:lstStyle/>
        <a:p>
          <a:endParaRPr lang="en-US"/>
        </a:p>
      </dgm:t>
    </dgm:pt>
    <dgm:pt modelId="{399A2FDC-C717-E944-8D97-6A94A53D0A6C}">
      <dgm:prSet/>
      <dgm:spPr/>
      <dgm:t>
        <a:bodyPr/>
        <a:lstStyle/>
        <a:p>
          <a:pPr rtl="0"/>
          <a:r>
            <a:rPr lang="en-US" b="0" dirty="0" smtClean="0">
              <a:latin typeface="+mj-lt"/>
            </a:rPr>
            <a:t>Computationally easy for sender knowing public key to encrypt messages</a:t>
          </a:r>
          <a:endParaRPr lang="en-US" b="0" dirty="0">
            <a:latin typeface="+mj-lt"/>
          </a:endParaRPr>
        </a:p>
      </dgm:t>
    </dgm:pt>
    <dgm:pt modelId="{3B45ED55-4FF1-FE44-9AB6-CA1F51DF33F6}" type="parTrans" cxnId="{478FDF04-6551-B146-9ED0-D89616571C7B}">
      <dgm:prSet/>
      <dgm:spPr/>
      <dgm:t>
        <a:bodyPr/>
        <a:lstStyle/>
        <a:p>
          <a:endParaRPr lang="en-US"/>
        </a:p>
      </dgm:t>
    </dgm:pt>
    <dgm:pt modelId="{D36F1C20-31F5-4B49-9C4E-A035EA67ECEE}" type="sibTrans" cxnId="{478FDF04-6551-B146-9ED0-D89616571C7B}">
      <dgm:prSet/>
      <dgm:spPr/>
      <dgm:t>
        <a:bodyPr/>
        <a:lstStyle/>
        <a:p>
          <a:endParaRPr lang="en-US"/>
        </a:p>
      </dgm:t>
    </dgm:pt>
    <dgm:pt modelId="{7321301A-4BC3-7F46-88A2-E6F17494DF97}">
      <dgm:prSet/>
      <dgm:spPr/>
      <dgm:t>
        <a:bodyPr/>
        <a:lstStyle/>
        <a:p>
          <a:pPr rtl="0"/>
          <a:r>
            <a:rPr lang="en-US" b="0" dirty="0" smtClean="0">
              <a:latin typeface="+mj-lt"/>
            </a:rPr>
            <a:t>Computationally easy for receiver knowing private key to decrypt </a:t>
          </a:r>
          <a:r>
            <a:rPr lang="en-US" b="0" dirty="0" err="1" smtClean="0">
              <a:latin typeface="+mj-lt"/>
            </a:rPr>
            <a:t>ciphertext</a:t>
          </a:r>
          <a:endParaRPr lang="en-US" b="0" dirty="0">
            <a:latin typeface="+mj-lt"/>
          </a:endParaRPr>
        </a:p>
      </dgm:t>
    </dgm:pt>
    <dgm:pt modelId="{6CD48877-D833-1F4F-A09B-8C0BC6062E5F}" type="parTrans" cxnId="{47635CD4-2843-C64E-A9A7-792AEEB015DE}">
      <dgm:prSet/>
      <dgm:spPr/>
      <dgm:t>
        <a:bodyPr/>
        <a:lstStyle/>
        <a:p>
          <a:endParaRPr lang="en-US"/>
        </a:p>
      </dgm:t>
    </dgm:pt>
    <dgm:pt modelId="{43002EA4-350B-604B-ADE5-63759BBCE039}" type="sibTrans" cxnId="{47635CD4-2843-C64E-A9A7-792AEEB015DE}">
      <dgm:prSet/>
      <dgm:spPr/>
      <dgm:t>
        <a:bodyPr/>
        <a:lstStyle/>
        <a:p>
          <a:endParaRPr lang="en-US"/>
        </a:p>
      </dgm:t>
    </dgm:pt>
    <dgm:pt modelId="{1BACB591-E431-354D-A049-7EC8B8861E34}">
      <dgm:prSet/>
      <dgm:spPr/>
      <dgm:t>
        <a:bodyPr/>
        <a:lstStyle/>
        <a:p>
          <a:pPr rtl="0"/>
          <a:r>
            <a:rPr lang="en-US" b="0" dirty="0" smtClean="0">
              <a:latin typeface="+mj-lt"/>
            </a:rPr>
            <a:t>Computationally infeasible for opponent to otherwise recover original message</a:t>
          </a:r>
          <a:endParaRPr lang="en-US" b="0" dirty="0">
            <a:latin typeface="+mj-lt"/>
          </a:endParaRPr>
        </a:p>
      </dgm:t>
    </dgm:pt>
    <dgm:pt modelId="{691452B6-B29E-A248-A7E6-AB4FE50B1BE9}" type="parTrans" cxnId="{7E6A3561-79C9-6C40-9209-B87A6323F68A}">
      <dgm:prSet/>
      <dgm:spPr/>
      <dgm:t>
        <a:bodyPr/>
        <a:lstStyle/>
        <a:p>
          <a:endParaRPr lang="en-US"/>
        </a:p>
      </dgm:t>
    </dgm:pt>
    <dgm:pt modelId="{C88D25E1-EB69-8D41-B3B3-F907FAA37570}" type="sibTrans" cxnId="{7E6A3561-79C9-6C40-9209-B87A6323F68A}">
      <dgm:prSet/>
      <dgm:spPr/>
      <dgm:t>
        <a:bodyPr/>
        <a:lstStyle/>
        <a:p>
          <a:endParaRPr lang="en-US"/>
        </a:p>
      </dgm:t>
    </dgm:pt>
    <dgm:pt modelId="{332B9C9E-13DB-E745-AA42-040B47C5DBD8}">
      <dgm:prSet/>
      <dgm:spPr/>
      <dgm:t>
        <a:bodyPr/>
        <a:lstStyle/>
        <a:p>
          <a:pPr rtl="0"/>
          <a:r>
            <a:rPr lang="en-US" b="0" dirty="0" smtClean="0">
              <a:latin typeface="+mj-lt"/>
            </a:rPr>
            <a:t>Useful if either key can be used for each role</a:t>
          </a:r>
          <a:endParaRPr lang="en-US" b="0" dirty="0">
            <a:latin typeface="+mj-lt"/>
          </a:endParaRPr>
        </a:p>
      </dgm:t>
    </dgm:pt>
    <dgm:pt modelId="{A8CAC625-C411-9F4C-BE85-CB6D47F57AF4}" type="parTrans" cxnId="{FE152BD6-EF39-FC49-A4C9-1750BE5DB256}">
      <dgm:prSet/>
      <dgm:spPr/>
      <dgm:t>
        <a:bodyPr/>
        <a:lstStyle/>
        <a:p>
          <a:endParaRPr lang="en-US"/>
        </a:p>
      </dgm:t>
    </dgm:pt>
    <dgm:pt modelId="{5B5C6E4A-7459-9348-AAC5-05762A52397A}" type="sibTrans" cxnId="{FE152BD6-EF39-FC49-A4C9-1750BE5DB256}">
      <dgm:prSet/>
      <dgm:spPr/>
      <dgm:t>
        <a:bodyPr/>
        <a:lstStyle/>
        <a:p>
          <a:endParaRPr lang="en-US"/>
        </a:p>
      </dgm:t>
    </dgm:pt>
    <dgm:pt modelId="{A3238C5F-6679-0844-8C84-594F1BE70D83}">
      <dgm:prSet/>
      <dgm:spPr/>
      <dgm:t>
        <a:bodyPr/>
        <a:lstStyle/>
        <a:p>
          <a:pPr rtl="0"/>
          <a:r>
            <a:rPr lang="en-US" b="0" dirty="0" smtClean="0">
              <a:latin typeface="+mj-lt"/>
            </a:rPr>
            <a:t>Computationally infeasible for opponent to determine private key from public key</a:t>
          </a:r>
          <a:endParaRPr lang="en-US" b="0" dirty="0">
            <a:latin typeface="+mj-lt"/>
          </a:endParaRPr>
        </a:p>
      </dgm:t>
    </dgm:pt>
    <dgm:pt modelId="{56459A63-C2E4-0245-BCD0-D7B0022C742E}" type="sibTrans" cxnId="{D4F024F7-AD54-8B4D-83AA-12A3FF146F5E}">
      <dgm:prSet/>
      <dgm:spPr/>
      <dgm:t>
        <a:bodyPr/>
        <a:lstStyle/>
        <a:p>
          <a:endParaRPr lang="en-US"/>
        </a:p>
      </dgm:t>
    </dgm:pt>
    <dgm:pt modelId="{FFB3A8B1-C8A9-0140-AF0D-A03D6936D2B9}" type="parTrans" cxnId="{D4F024F7-AD54-8B4D-83AA-12A3FF146F5E}">
      <dgm:prSet/>
      <dgm:spPr/>
      <dgm:t>
        <a:bodyPr/>
        <a:lstStyle/>
        <a:p>
          <a:endParaRPr lang="en-US"/>
        </a:p>
      </dgm:t>
    </dgm:pt>
    <dgm:pt modelId="{C373A56B-3D9A-7049-9817-3D1D068C98EC}" type="pres">
      <dgm:prSet presAssocID="{5860350F-4351-DB4D-86E8-6FBFC792EB10}" presName="compositeShape" presStyleCnt="0">
        <dgm:presLayoutVars>
          <dgm:chMax val="7"/>
          <dgm:dir/>
          <dgm:resizeHandles val="exact"/>
        </dgm:presLayoutVars>
      </dgm:prSet>
      <dgm:spPr/>
      <dgm:t>
        <a:bodyPr/>
        <a:lstStyle/>
        <a:p>
          <a:endParaRPr lang="en-US"/>
        </a:p>
      </dgm:t>
    </dgm:pt>
    <dgm:pt modelId="{E31D3EC6-63FE-CE49-9217-C94A6FD03A81}" type="pres">
      <dgm:prSet presAssocID="{4C0C760F-33CB-284C-91AA-6FF8C6CEFC63}" presName="circ1" presStyleLbl="vennNode1" presStyleIdx="0" presStyleCnt="6"/>
      <dgm:spPr/>
    </dgm:pt>
    <dgm:pt modelId="{CBF5CF83-5352-CE44-BE2D-FF6863BB4406}" type="pres">
      <dgm:prSet presAssocID="{4C0C760F-33CB-284C-91AA-6FF8C6CEFC63}" presName="circ1Tx" presStyleLbl="revTx" presStyleIdx="0" presStyleCnt="0">
        <dgm:presLayoutVars>
          <dgm:chMax val="0"/>
          <dgm:chPref val="0"/>
          <dgm:bulletEnabled val="1"/>
        </dgm:presLayoutVars>
      </dgm:prSet>
      <dgm:spPr/>
      <dgm:t>
        <a:bodyPr/>
        <a:lstStyle/>
        <a:p>
          <a:endParaRPr lang="en-US"/>
        </a:p>
      </dgm:t>
    </dgm:pt>
    <dgm:pt modelId="{8E380DE7-B5F0-AA41-8E03-85FF8168D5AC}" type="pres">
      <dgm:prSet presAssocID="{399A2FDC-C717-E944-8D97-6A94A53D0A6C}" presName="circ2" presStyleLbl="vennNode1" presStyleIdx="1" presStyleCnt="6"/>
      <dgm:spPr/>
    </dgm:pt>
    <dgm:pt modelId="{A07820EA-A454-2A40-8E84-932A63A2E7FD}" type="pres">
      <dgm:prSet presAssocID="{399A2FDC-C717-E944-8D97-6A94A53D0A6C}" presName="circ2Tx" presStyleLbl="revTx" presStyleIdx="0" presStyleCnt="0">
        <dgm:presLayoutVars>
          <dgm:chMax val="0"/>
          <dgm:chPref val="0"/>
          <dgm:bulletEnabled val="1"/>
        </dgm:presLayoutVars>
      </dgm:prSet>
      <dgm:spPr/>
      <dgm:t>
        <a:bodyPr/>
        <a:lstStyle/>
        <a:p>
          <a:endParaRPr lang="en-US"/>
        </a:p>
      </dgm:t>
    </dgm:pt>
    <dgm:pt modelId="{0C8EFBCC-6841-4E4B-9588-BD62D245B7C2}" type="pres">
      <dgm:prSet presAssocID="{7321301A-4BC3-7F46-88A2-E6F17494DF97}" presName="circ3" presStyleLbl="vennNode1" presStyleIdx="2" presStyleCnt="6"/>
      <dgm:spPr/>
    </dgm:pt>
    <dgm:pt modelId="{33CAA8E1-A546-3A4F-9AB9-830F701D1C87}" type="pres">
      <dgm:prSet presAssocID="{7321301A-4BC3-7F46-88A2-E6F17494DF97}" presName="circ3Tx" presStyleLbl="revTx" presStyleIdx="0" presStyleCnt="0">
        <dgm:presLayoutVars>
          <dgm:chMax val="0"/>
          <dgm:chPref val="0"/>
          <dgm:bulletEnabled val="1"/>
        </dgm:presLayoutVars>
      </dgm:prSet>
      <dgm:spPr/>
      <dgm:t>
        <a:bodyPr/>
        <a:lstStyle/>
        <a:p>
          <a:endParaRPr lang="en-US"/>
        </a:p>
      </dgm:t>
    </dgm:pt>
    <dgm:pt modelId="{0C33194B-EC9D-EA4C-AEE5-41108BF39654}" type="pres">
      <dgm:prSet presAssocID="{A3238C5F-6679-0844-8C84-594F1BE70D83}" presName="circ4" presStyleLbl="vennNode1" presStyleIdx="3" presStyleCnt="6"/>
      <dgm:spPr/>
    </dgm:pt>
    <dgm:pt modelId="{50C4CE51-602A-8C44-929E-9A3D13E8D2B5}" type="pres">
      <dgm:prSet presAssocID="{A3238C5F-6679-0844-8C84-594F1BE70D83}" presName="circ4Tx" presStyleLbl="revTx" presStyleIdx="0" presStyleCnt="0">
        <dgm:presLayoutVars>
          <dgm:chMax val="0"/>
          <dgm:chPref val="0"/>
          <dgm:bulletEnabled val="1"/>
        </dgm:presLayoutVars>
      </dgm:prSet>
      <dgm:spPr/>
      <dgm:t>
        <a:bodyPr/>
        <a:lstStyle/>
        <a:p>
          <a:endParaRPr lang="en-US"/>
        </a:p>
      </dgm:t>
    </dgm:pt>
    <dgm:pt modelId="{A5573CD2-FF88-514C-AE80-F7DA2A3F7661}" type="pres">
      <dgm:prSet presAssocID="{1BACB591-E431-354D-A049-7EC8B8861E34}" presName="circ5" presStyleLbl="vennNode1" presStyleIdx="4" presStyleCnt="6"/>
      <dgm:spPr/>
    </dgm:pt>
    <dgm:pt modelId="{E0AC0021-1596-B148-9E85-4FDA98742B7C}" type="pres">
      <dgm:prSet presAssocID="{1BACB591-E431-354D-A049-7EC8B8861E34}" presName="circ5Tx" presStyleLbl="revTx" presStyleIdx="0" presStyleCnt="0">
        <dgm:presLayoutVars>
          <dgm:chMax val="0"/>
          <dgm:chPref val="0"/>
          <dgm:bulletEnabled val="1"/>
        </dgm:presLayoutVars>
      </dgm:prSet>
      <dgm:spPr/>
      <dgm:t>
        <a:bodyPr/>
        <a:lstStyle/>
        <a:p>
          <a:endParaRPr lang="en-US"/>
        </a:p>
      </dgm:t>
    </dgm:pt>
    <dgm:pt modelId="{0EBB36E4-F466-8041-B21D-3DCBF2AD481F}" type="pres">
      <dgm:prSet presAssocID="{332B9C9E-13DB-E745-AA42-040B47C5DBD8}" presName="circ6" presStyleLbl="vennNode1" presStyleIdx="5" presStyleCnt="6"/>
      <dgm:spPr/>
    </dgm:pt>
    <dgm:pt modelId="{D3DEA3AD-6883-BC4D-87AF-F9004B2131BB}" type="pres">
      <dgm:prSet presAssocID="{332B9C9E-13DB-E745-AA42-040B47C5DBD8}" presName="circ6Tx" presStyleLbl="revTx" presStyleIdx="0" presStyleCnt="0">
        <dgm:presLayoutVars>
          <dgm:chMax val="0"/>
          <dgm:chPref val="0"/>
          <dgm:bulletEnabled val="1"/>
        </dgm:presLayoutVars>
      </dgm:prSet>
      <dgm:spPr/>
      <dgm:t>
        <a:bodyPr/>
        <a:lstStyle/>
        <a:p>
          <a:endParaRPr lang="en-US"/>
        </a:p>
      </dgm:t>
    </dgm:pt>
  </dgm:ptLst>
  <dgm:cxnLst>
    <dgm:cxn modelId="{70BF43A0-6915-6141-B019-10763CB8763C}" type="presOf" srcId="{399A2FDC-C717-E944-8D97-6A94A53D0A6C}" destId="{A07820EA-A454-2A40-8E84-932A63A2E7FD}" srcOrd="0" destOrd="0" presId="urn:microsoft.com/office/officeart/2005/8/layout/venn1"/>
    <dgm:cxn modelId="{47635CD4-2843-C64E-A9A7-792AEEB015DE}" srcId="{5860350F-4351-DB4D-86E8-6FBFC792EB10}" destId="{7321301A-4BC3-7F46-88A2-E6F17494DF97}" srcOrd="2" destOrd="0" parTransId="{6CD48877-D833-1F4F-A09B-8C0BC6062E5F}" sibTransId="{43002EA4-350B-604B-ADE5-63759BBCE039}"/>
    <dgm:cxn modelId="{FE152BD6-EF39-FC49-A4C9-1750BE5DB256}" srcId="{5860350F-4351-DB4D-86E8-6FBFC792EB10}" destId="{332B9C9E-13DB-E745-AA42-040B47C5DBD8}" srcOrd="5" destOrd="0" parTransId="{A8CAC625-C411-9F4C-BE85-CB6D47F57AF4}" sibTransId="{5B5C6E4A-7459-9348-AAC5-05762A52397A}"/>
    <dgm:cxn modelId="{FCF5E318-0FB6-024F-BBD0-895D9B5D0A7D}" srcId="{5860350F-4351-DB4D-86E8-6FBFC792EB10}" destId="{4C0C760F-33CB-284C-91AA-6FF8C6CEFC63}" srcOrd="0" destOrd="0" parTransId="{53242387-71CA-644C-A158-67E51D9F9195}" sibTransId="{250AED59-C724-2B47-9FD4-C2A7AC6ADE13}"/>
    <dgm:cxn modelId="{478FDF04-6551-B146-9ED0-D89616571C7B}" srcId="{5860350F-4351-DB4D-86E8-6FBFC792EB10}" destId="{399A2FDC-C717-E944-8D97-6A94A53D0A6C}" srcOrd="1" destOrd="0" parTransId="{3B45ED55-4FF1-FE44-9AB6-CA1F51DF33F6}" sibTransId="{D36F1C20-31F5-4B49-9C4E-A035EA67ECEE}"/>
    <dgm:cxn modelId="{D4F024F7-AD54-8B4D-83AA-12A3FF146F5E}" srcId="{5860350F-4351-DB4D-86E8-6FBFC792EB10}" destId="{A3238C5F-6679-0844-8C84-594F1BE70D83}" srcOrd="3" destOrd="0" parTransId="{FFB3A8B1-C8A9-0140-AF0D-A03D6936D2B9}" sibTransId="{56459A63-C2E4-0245-BCD0-D7B0022C742E}"/>
    <dgm:cxn modelId="{1F81C4CD-C36D-714D-9F14-AB08D653D941}" type="presOf" srcId="{A3238C5F-6679-0844-8C84-594F1BE70D83}" destId="{50C4CE51-602A-8C44-929E-9A3D13E8D2B5}" srcOrd="0" destOrd="0" presId="urn:microsoft.com/office/officeart/2005/8/layout/venn1"/>
    <dgm:cxn modelId="{7936B926-F5CA-B048-B14A-0C0D0B0C7024}" type="presOf" srcId="{4C0C760F-33CB-284C-91AA-6FF8C6CEFC63}" destId="{CBF5CF83-5352-CE44-BE2D-FF6863BB4406}" srcOrd="0" destOrd="0" presId="urn:microsoft.com/office/officeart/2005/8/layout/venn1"/>
    <dgm:cxn modelId="{3B7005C9-1371-584F-A977-43889ADDE02C}" type="presOf" srcId="{1BACB591-E431-354D-A049-7EC8B8861E34}" destId="{E0AC0021-1596-B148-9E85-4FDA98742B7C}" srcOrd="0" destOrd="0" presId="urn:microsoft.com/office/officeart/2005/8/layout/venn1"/>
    <dgm:cxn modelId="{20551D61-4B78-2648-A70D-A6FA2B8D80EF}" type="presOf" srcId="{5860350F-4351-DB4D-86E8-6FBFC792EB10}" destId="{C373A56B-3D9A-7049-9817-3D1D068C98EC}" srcOrd="0" destOrd="0" presId="urn:microsoft.com/office/officeart/2005/8/layout/venn1"/>
    <dgm:cxn modelId="{CF00B523-649E-7E43-A4CF-E512088E189B}" type="presOf" srcId="{332B9C9E-13DB-E745-AA42-040B47C5DBD8}" destId="{D3DEA3AD-6883-BC4D-87AF-F9004B2131BB}" srcOrd="0" destOrd="0" presId="urn:microsoft.com/office/officeart/2005/8/layout/venn1"/>
    <dgm:cxn modelId="{7E6A3561-79C9-6C40-9209-B87A6323F68A}" srcId="{5860350F-4351-DB4D-86E8-6FBFC792EB10}" destId="{1BACB591-E431-354D-A049-7EC8B8861E34}" srcOrd="4" destOrd="0" parTransId="{691452B6-B29E-A248-A7E6-AB4FE50B1BE9}" sibTransId="{C88D25E1-EB69-8D41-B3B3-F907FAA37570}"/>
    <dgm:cxn modelId="{9D3BD760-2294-4447-B63C-5BD56C0A6E17}" type="presOf" srcId="{7321301A-4BC3-7F46-88A2-E6F17494DF97}" destId="{33CAA8E1-A546-3A4F-9AB9-830F701D1C87}" srcOrd="0" destOrd="0" presId="urn:microsoft.com/office/officeart/2005/8/layout/venn1"/>
    <dgm:cxn modelId="{3616D4A5-0946-104A-BD81-114A594E0965}" type="presParOf" srcId="{C373A56B-3D9A-7049-9817-3D1D068C98EC}" destId="{E31D3EC6-63FE-CE49-9217-C94A6FD03A81}" srcOrd="0" destOrd="0" presId="urn:microsoft.com/office/officeart/2005/8/layout/venn1"/>
    <dgm:cxn modelId="{7D3B1A5F-0F7B-2041-92BA-F20B8A390581}" type="presParOf" srcId="{C373A56B-3D9A-7049-9817-3D1D068C98EC}" destId="{CBF5CF83-5352-CE44-BE2D-FF6863BB4406}" srcOrd="1" destOrd="0" presId="urn:microsoft.com/office/officeart/2005/8/layout/venn1"/>
    <dgm:cxn modelId="{4A4BA079-A275-D642-B1FE-AECD07FEB4B2}" type="presParOf" srcId="{C373A56B-3D9A-7049-9817-3D1D068C98EC}" destId="{8E380DE7-B5F0-AA41-8E03-85FF8168D5AC}" srcOrd="2" destOrd="0" presId="urn:microsoft.com/office/officeart/2005/8/layout/venn1"/>
    <dgm:cxn modelId="{80F0F48C-9EEA-D841-8869-11B73FB9DEAD}" type="presParOf" srcId="{C373A56B-3D9A-7049-9817-3D1D068C98EC}" destId="{A07820EA-A454-2A40-8E84-932A63A2E7FD}" srcOrd="3" destOrd="0" presId="urn:microsoft.com/office/officeart/2005/8/layout/venn1"/>
    <dgm:cxn modelId="{17EBB97A-D521-9F48-B746-A534CB75F5E9}" type="presParOf" srcId="{C373A56B-3D9A-7049-9817-3D1D068C98EC}" destId="{0C8EFBCC-6841-4E4B-9588-BD62D245B7C2}" srcOrd="4" destOrd="0" presId="urn:microsoft.com/office/officeart/2005/8/layout/venn1"/>
    <dgm:cxn modelId="{FA9E97E9-452F-6246-AB02-885D0F2B69C2}" type="presParOf" srcId="{C373A56B-3D9A-7049-9817-3D1D068C98EC}" destId="{33CAA8E1-A546-3A4F-9AB9-830F701D1C87}" srcOrd="5" destOrd="0" presId="urn:microsoft.com/office/officeart/2005/8/layout/venn1"/>
    <dgm:cxn modelId="{0CE2315B-7666-7341-8096-FE40F879E18B}" type="presParOf" srcId="{C373A56B-3D9A-7049-9817-3D1D068C98EC}" destId="{0C33194B-EC9D-EA4C-AEE5-41108BF39654}" srcOrd="6" destOrd="0" presId="urn:microsoft.com/office/officeart/2005/8/layout/venn1"/>
    <dgm:cxn modelId="{16BC9784-8D88-D440-A4E3-BEDBC4E267A1}" type="presParOf" srcId="{C373A56B-3D9A-7049-9817-3D1D068C98EC}" destId="{50C4CE51-602A-8C44-929E-9A3D13E8D2B5}" srcOrd="7" destOrd="0" presId="urn:microsoft.com/office/officeart/2005/8/layout/venn1"/>
    <dgm:cxn modelId="{99E1AC23-B950-9F48-A656-5730A4F30394}" type="presParOf" srcId="{C373A56B-3D9A-7049-9817-3D1D068C98EC}" destId="{A5573CD2-FF88-514C-AE80-F7DA2A3F7661}" srcOrd="8" destOrd="0" presId="urn:microsoft.com/office/officeart/2005/8/layout/venn1"/>
    <dgm:cxn modelId="{2A46CB0E-31D6-A740-86B6-D165D6D803A9}" type="presParOf" srcId="{C373A56B-3D9A-7049-9817-3D1D068C98EC}" destId="{E0AC0021-1596-B148-9E85-4FDA98742B7C}" srcOrd="9" destOrd="0" presId="urn:microsoft.com/office/officeart/2005/8/layout/venn1"/>
    <dgm:cxn modelId="{1AA00710-68C2-0746-87A1-16BDE03D95ED}" type="presParOf" srcId="{C373A56B-3D9A-7049-9817-3D1D068C98EC}" destId="{0EBB36E4-F466-8041-B21D-3DCBF2AD481F}" srcOrd="10" destOrd="0" presId="urn:microsoft.com/office/officeart/2005/8/layout/venn1"/>
    <dgm:cxn modelId="{A3187B59-86B9-BE49-B550-7413230E3FCF}" type="presParOf" srcId="{C373A56B-3D9A-7049-9817-3D1D068C98EC}" destId="{D3DEA3AD-6883-BC4D-87AF-F9004B2131B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3BF788-1323-4B47-9B3F-565BF4B94CE5}"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067F369C-679B-D946-9FF6-AF8B72F4E558}">
      <dgm:prSet/>
      <dgm:spPr>
        <a:solidFill>
          <a:schemeClr val="accent5">
            <a:lumMod val="75000"/>
          </a:schemeClr>
        </a:solidFill>
      </dgm:spPr>
      <dgm:t>
        <a:bodyPr/>
        <a:lstStyle/>
        <a:p>
          <a:pPr rtl="0"/>
          <a:r>
            <a:rPr lang="en-US" b="1" dirty="0" smtClean="0">
              <a:solidFill>
                <a:schemeClr val="bg1"/>
              </a:solidFill>
            </a:rPr>
            <a:t>RSA (</a:t>
          </a:r>
          <a:r>
            <a:rPr lang="en-US" b="1" dirty="0" err="1" smtClean="0">
              <a:solidFill>
                <a:schemeClr val="bg1"/>
              </a:solidFill>
            </a:rPr>
            <a:t>Rivest</a:t>
          </a:r>
          <a:r>
            <a:rPr lang="en-US" b="1" dirty="0" smtClean="0">
              <a:solidFill>
                <a:schemeClr val="bg1"/>
              </a:solidFill>
            </a:rPr>
            <a:t>, Shamir, </a:t>
          </a:r>
          <a:r>
            <a:rPr lang="en-US" b="1" dirty="0" err="1" smtClean="0">
              <a:solidFill>
                <a:schemeClr val="bg1"/>
              </a:solidFill>
            </a:rPr>
            <a:t>Adleman</a:t>
          </a:r>
          <a:r>
            <a:rPr lang="en-US" b="1" dirty="0" smtClean="0">
              <a:solidFill>
                <a:schemeClr val="bg1"/>
              </a:solidFill>
            </a:rPr>
            <a:t>)</a:t>
          </a:r>
          <a:endParaRPr lang="en-US" b="1" dirty="0">
            <a:solidFill>
              <a:schemeClr val="bg1"/>
            </a:solidFill>
          </a:endParaRPr>
        </a:p>
      </dgm:t>
    </dgm:pt>
    <dgm:pt modelId="{A5629A89-D666-644C-8E8C-C7A710A44C4C}" type="parTrans" cxnId="{F6EF98E0-A2CB-D04A-AA2E-6ABC205DD396}">
      <dgm:prSet/>
      <dgm:spPr/>
      <dgm:t>
        <a:bodyPr/>
        <a:lstStyle/>
        <a:p>
          <a:endParaRPr lang="en-US"/>
        </a:p>
      </dgm:t>
    </dgm:pt>
    <dgm:pt modelId="{65EC089A-AFA9-E04E-BAF1-1F2EBF9BBA8A}" type="sibTrans" cxnId="{F6EF98E0-A2CB-D04A-AA2E-6ABC205DD396}">
      <dgm:prSet/>
      <dgm:spPr/>
      <dgm:t>
        <a:bodyPr/>
        <a:lstStyle/>
        <a:p>
          <a:endParaRPr lang="en-US"/>
        </a:p>
      </dgm:t>
    </dgm:pt>
    <dgm:pt modelId="{3248DF5A-BD0B-714E-A4CA-C56AF25AE46A}">
      <dgm:prSet/>
      <dgm:spPr/>
      <dgm:t>
        <a:bodyPr/>
        <a:lstStyle/>
        <a:p>
          <a:pPr rtl="0"/>
          <a:r>
            <a:rPr lang="en-US" b="1" dirty="0" smtClean="0">
              <a:latin typeface="+mj-lt"/>
            </a:rPr>
            <a:t>Developed in 1977</a:t>
          </a:r>
          <a:endParaRPr lang="en-US" b="1" dirty="0">
            <a:latin typeface="+mj-lt"/>
          </a:endParaRPr>
        </a:p>
      </dgm:t>
    </dgm:pt>
    <dgm:pt modelId="{1A6BBD8A-5212-CB42-95D6-35BDD0530F7A}" type="parTrans" cxnId="{AA00A8D5-FD58-EE40-9D39-7FB794A703E3}">
      <dgm:prSet/>
      <dgm:spPr/>
      <dgm:t>
        <a:bodyPr/>
        <a:lstStyle/>
        <a:p>
          <a:endParaRPr lang="en-US"/>
        </a:p>
      </dgm:t>
    </dgm:pt>
    <dgm:pt modelId="{2C2FC783-28DA-154C-8E15-C4095A368A5F}" type="sibTrans" cxnId="{AA00A8D5-FD58-EE40-9D39-7FB794A703E3}">
      <dgm:prSet/>
      <dgm:spPr/>
      <dgm:t>
        <a:bodyPr/>
        <a:lstStyle/>
        <a:p>
          <a:endParaRPr lang="en-US"/>
        </a:p>
      </dgm:t>
    </dgm:pt>
    <dgm:pt modelId="{8A71CE19-8F7A-4645-B63A-689F894AD622}">
      <dgm:prSet/>
      <dgm:spPr/>
      <dgm:t>
        <a:bodyPr/>
        <a:lstStyle/>
        <a:p>
          <a:pPr rtl="0"/>
          <a:r>
            <a:rPr lang="en-US" b="1" dirty="0" smtClean="0">
              <a:latin typeface="+mj-lt"/>
            </a:rPr>
            <a:t>Most widely accepted and implemented approach to public-key encryption</a:t>
          </a:r>
          <a:endParaRPr lang="en-US" dirty="0">
            <a:latin typeface="+mj-lt"/>
          </a:endParaRPr>
        </a:p>
      </dgm:t>
    </dgm:pt>
    <dgm:pt modelId="{D0FF8833-2A56-474E-966C-FA5C1B850826}" type="parTrans" cxnId="{62D4490B-142B-9849-AE10-45BCF14E97DD}">
      <dgm:prSet/>
      <dgm:spPr/>
      <dgm:t>
        <a:bodyPr/>
        <a:lstStyle/>
        <a:p>
          <a:endParaRPr lang="en-US"/>
        </a:p>
      </dgm:t>
    </dgm:pt>
    <dgm:pt modelId="{ED079F38-EBFC-E64F-A8AD-2DB628A39CFF}" type="sibTrans" cxnId="{62D4490B-142B-9849-AE10-45BCF14E97DD}">
      <dgm:prSet/>
      <dgm:spPr/>
      <dgm:t>
        <a:bodyPr/>
        <a:lstStyle/>
        <a:p>
          <a:endParaRPr lang="en-US"/>
        </a:p>
      </dgm:t>
    </dgm:pt>
    <dgm:pt modelId="{FFF63F7D-0A62-D341-B4D9-2A3BF1BB1C9E}">
      <dgm:prSet/>
      <dgm:spPr/>
      <dgm:t>
        <a:bodyPr/>
        <a:lstStyle/>
        <a:p>
          <a:pPr rtl="0"/>
          <a:r>
            <a:rPr lang="en-US" b="1" dirty="0" smtClean="0">
              <a:latin typeface="+mj-lt"/>
            </a:rPr>
            <a:t>Block cipher in which the plaintext and </a:t>
          </a:r>
          <a:r>
            <a:rPr lang="en-US" b="1" dirty="0" err="1" smtClean="0">
              <a:latin typeface="+mj-lt"/>
            </a:rPr>
            <a:t>ciphertext</a:t>
          </a:r>
          <a:r>
            <a:rPr lang="en-US" b="1" dirty="0" smtClean="0">
              <a:latin typeface="+mj-lt"/>
            </a:rPr>
            <a:t> are integers between 0 and </a:t>
          </a:r>
          <a:r>
            <a:rPr lang="en-US" b="1" i="1" dirty="0" smtClean="0">
              <a:latin typeface="+mj-lt"/>
            </a:rPr>
            <a:t>n</a:t>
          </a:r>
          <a:r>
            <a:rPr lang="en-US" b="1" dirty="0" smtClean="0">
              <a:latin typeface="+mj-lt"/>
            </a:rPr>
            <a:t>-1 for some </a:t>
          </a:r>
          <a:r>
            <a:rPr lang="en-US" b="1" i="1" dirty="0" smtClean="0">
              <a:latin typeface="+mj-lt"/>
            </a:rPr>
            <a:t>n</a:t>
          </a:r>
          <a:r>
            <a:rPr lang="en-US" b="1" dirty="0" smtClean="0">
              <a:latin typeface="+mj-lt"/>
            </a:rPr>
            <a:t>.</a:t>
          </a:r>
          <a:endParaRPr lang="en-US" dirty="0">
            <a:latin typeface="+mj-lt"/>
          </a:endParaRPr>
        </a:p>
      </dgm:t>
    </dgm:pt>
    <dgm:pt modelId="{02B41F8C-A54B-FF4E-AF04-2C9DA5E232F4}" type="parTrans" cxnId="{E189D932-D706-8D4D-AE08-211709EBAE88}">
      <dgm:prSet/>
      <dgm:spPr/>
      <dgm:t>
        <a:bodyPr/>
        <a:lstStyle/>
        <a:p>
          <a:endParaRPr lang="en-US"/>
        </a:p>
      </dgm:t>
    </dgm:pt>
    <dgm:pt modelId="{A0AF9CCA-407F-0846-ADAB-37671CA7710D}" type="sibTrans" cxnId="{E189D932-D706-8D4D-AE08-211709EBAE88}">
      <dgm:prSet/>
      <dgm:spPr/>
      <dgm:t>
        <a:bodyPr/>
        <a:lstStyle/>
        <a:p>
          <a:endParaRPr lang="en-US"/>
        </a:p>
      </dgm:t>
    </dgm:pt>
    <dgm:pt modelId="{25298ADB-DBBE-F244-ACAE-57317A4ED8C3}">
      <dgm:prSet/>
      <dgm:spPr>
        <a:solidFill>
          <a:schemeClr val="accent3">
            <a:lumMod val="75000"/>
          </a:schemeClr>
        </a:solidFill>
      </dgm:spPr>
      <dgm:t>
        <a:bodyPr/>
        <a:lstStyle/>
        <a:p>
          <a:pPr rtl="0"/>
          <a:r>
            <a:rPr lang="en-US" b="1" dirty="0" err="1" smtClean="0">
              <a:solidFill>
                <a:schemeClr val="bg1"/>
              </a:solidFill>
            </a:rPr>
            <a:t>Diffie</a:t>
          </a:r>
          <a:r>
            <a:rPr lang="en-US" b="1" dirty="0" smtClean="0">
              <a:solidFill>
                <a:schemeClr val="bg1"/>
              </a:solidFill>
            </a:rPr>
            <a:t>-Hellman key exchange algorithm</a:t>
          </a:r>
          <a:endParaRPr lang="en-US" b="1" dirty="0">
            <a:solidFill>
              <a:schemeClr val="bg1"/>
            </a:solidFill>
          </a:endParaRPr>
        </a:p>
      </dgm:t>
    </dgm:pt>
    <dgm:pt modelId="{4D6A0C10-FC92-7047-BE56-7244D60271D1}" type="parTrans" cxnId="{4334E275-33FA-C041-84B4-40EAD8A126F6}">
      <dgm:prSet/>
      <dgm:spPr/>
      <dgm:t>
        <a:bodyPr/>
        <a:lstStyle/>
        <a:p>
          <a:endParaRPr lang="en-US"/>
        </a:p>
      </dgm:t>
    </dgm:pt>
    <dgm:pt modelId="{60D46017-282C-5948-9A96-940C324E0438}" type="sibTrans" cxnId="{4334E275-33FA-C041-84B4-40EAD8A126F6}">
      <dgm:prSet/>
      <dgm:spPr/>
      <dgm:t>
        <a:bodyPr/>
        <a:lstStyle/>
        <a:p>
          <a:endParaRPr lang="en-US"/>
        </a:p>
      </dgm:t>
    </dgm:pt>
    <dgm:pt modelId="{D1510737-73A7-964D-B10F-DD3812B457B5}">
      <dgm:prSet/>
      <dgm:spPr/>
      <dgm:t>
        <a:bodyPr/>
        <a:lstStyle/>
        <a:p>
          <a:pPr rtl="0"/>
          <a:r>
            <a:rPr lang="en-US" b="1" dirty="0" smtClean="0">
              <a:latin typeface="+mj-lt"/>
            </a:rPr>
            <a:t>Enables two users to securely reach agreement about a shared secret that can be used as a secret key for subsequent symmetric encryption of messages</a:t>
          </a:r>
          <a:endParaRPr lang="en-US" dirty="0">
            <a:latin typeface="+mj-lt"/>
          </a:endParaRPr>
        </a:p>
      </dgm:t>
    </dgm:pt>
    <dgm:pt modelId="{7857D16D-5506-C541-A9D3-932BF852D1D0}" type="parTrans" cxnId="{E5715A20-A3CF-5E40-9936-F5B76EDB0B64}">
      <dgm:prSet/>
      <dgm:spPr/>
      <dgm:t>
        <a:bodyPr/>
        <a:lstStyle/>
        <a:p>
          <a:endParaRPr lang="en-US"/>
        </a:p>
      </dgm:t>
    </dgm:pt>
    <dgm:pt modelId="{D3608361-C3E3-7F41-A737-CC8213B82C7E}" type="sibTrans" cxnId="{E5715A20-A3CF-5E40-9936-F5B76EDB0B64}">
      <dgm:prSet/>
      <dgm:spPr/>
      <dgm:t>
        <a:bodyPr/>
        <a:lstStyle/>
        <a:p>
          <a:endParaRPr lang="en-US"/>
        </a:p>
      </dgm:t>
    </dgm:pt>
    <dgm:pt modelId="{33591D9C-B5EE-EF4F-AE8B-57A726DBE64F}">
      <dgm:prSet/>
      <dgm:spPr/>
      <dgm:t>
        <a:bodyPr/>
        <a:lstStyle/>
        <a:p>
          <a:pPr rtl="0"/>
          <a:r>
            <a:rPr lang="en-US" b="1" dirty="0" smtClean="0">
              <a:latin typeface="+mj-lt"/>
            </a:rPr>
            <a:t>Limited to the exchange of the keys</a:t>
          </a:r>
          <a:endParaRPr lang="en-US" dirty="0">
            <a:latin typeface="+mj-lt"/>
          </a:endParaRPr>
        </a:p>
      </dgm:t>
    </dgm:pt>
    <dgm:pt modelId="{D1D2BFE3-A3FC-6F4C-886E-DBB974808EED}" type="parTrans" cxnId="{AC634FC9-C6E4-6D49-A1FF-76F72DFA30E4}">
      <dgm:prSet/>
      <dgm:spPr/>
      <dgm:t>
        <a:bodyPr/>
        <a:lstStyle/>
        <a:p>
          <a:endParaRPr lang="en-US"/>
        </a:p>
      </dgm:t>
    </dgm:pt>
    <dgm:pt modelId="{604F9611-972B-464E-AA2E-6499C74C92A4}" type="sibTrans" cxnId="{AC634FC9-C6E4-6D49-A1FF-76F72DFA30E4}">
      <dgm:prSet/>
      <dgm:spPr/>
      <dgm:t>
        <a:bodyPr/>
        <a:lstStyle/>
        <a:p>
          <a:endParaRPr lang="en-US"/>
        </a:p>
      </dgm:t>
    </dgm:pt>
    <dgm:pt modelId="{17103808-3048-4140-AE29-6102B76C3B6A}">
      <dgm:prSet/>
      <dgm:spPr>
        <a:solidFill>
          <a:schemeClr val="accent5">
            <a:lumMod val="75000"/>
          </a:schemeClr>
        </a:solidFill>
      </dgm:spPr>
      <dgm:t>
        <a:bodyPr/>
        <a:lstStyle/>
        <a:p>
          <a:pPr rtl="0"/>
          <a:r>
            <a:rPr lang="en-US" b="1" dirty="0" smtClean="0">
              <a:solidFill>
                <a:schemeClr val="bg1"/>
              </a:solidFill>
            </a:rPr>
            <a:t>Digital Signature Standard (DSS)</a:t>
          </a:r>
          <a:endParaRPr lang="en-US" b="1" dirty="0">
            <a:solidFill>
              <a:schemeClr val="bg1"/>
            </a:solidFill>
          </a:endParaRPr>
        </a:p>
      </dgm:t>
    </dgm:pt>
    <dgm:pt modelId="{FAB22E63-056D-6C4B-8595-E2DF1A5FB788}" type="parTrans" cxnId="{B58926D9-B27F-2A4C-A05E-2F91293768DD}">
      <dgm:prSet/>
      <dgm:spPr/>
      <dgm:t>
        <a:bodyPr/>
        <a:lstStyle/>
        <a:p>
          <a:endParaRPr lang="en-US"/>
        </a:p>
      </dgm:t>
    </dgm:pt>
    <dgm:pt modelId="{6F4C0D02-A5D9-904C-B94E-F55B38C9216F}" type="sibTrans" cxnId="{B58926D9-B27F-2A4C-A05E-2F91293768DD}">
      <dgm:prSet/>
      <dgm:spPr/>
      <dgm:t>
        <a:bodyPr/>
        <a:lstStyle/>
        <a:p>
          <a:endParaRPr lang="en-US"/>
        </a:p>
      </dgm:t>
    </dgm:pt>
    <dgm:pt modelId="{578D4470-525B-A648-A504-1AF515D2A1FB}">
      <dgm:prSet/>
      <dgm:spPr/>
      <dgm:t>
        <a:bodyPr/>
        <a:lstStyle/>
        <a:p>
          <a:pPr rtl="0"/>
          <a:r>
            <a:rPr lang="en-US" b="1" dirty="0" smtClean="0">
              <a:latin typeface="+mj-lt"/>
            </a:rPr>
            <a:t>Provides only a digital signature function with SHA-1</a:t>
          </a:r>
          <a:endParaRPr lang="en-US" dirty="0">
            <a:latin typeface="+mj-lt"/>
          </a:endParaRPr>
        </a:p>
      </dgm:t>
    </dgm:pt>
    <dgm:pt modelId="{2D530FDD-ADE5-1147-A71C-0116F8063F7B}" type="parTrans" cxnId="{097B200A-90A3-E94E-81B3-D4C678D8BF2B}">
      <dgm:prSet/>
      <dgm:spPr/>
      <dgm:t>
        <a:bodyPr/>
        <a:lstStyle/>
        <a:p>
          <a:endParaRPr lang="en-US"/>
        </a:p>
      </dgm:t>
    </dgm:pt>
    <dgm:pt modelId="{D5AFDF02-869A-C241-9D9C-32E15A5C6CD4}" type="sibTrans" cxnId="{097B200A-90A3-E94E-81B3-D4C678D8BF2B}">
      <dgm:prSet/>
      <dgm:spPr/>
      <dgm:t>
        <a:bodyPr/>
        <a:lstStyle/>
        <a:p>
          <a:endParaRPr lang="en-US"/>
        </a:p>
      </dgm:t>
    </dgm:pt>
    <dgm:pt modelId="{BE8E2B1E-06D7-F240-B52D-B6B01287426A}">
      <dgm:prSet/>
      <dgm:spPr/>
      <dgm:t>
        <a:bodyPr/>
        <a:lstStyle/>
        <a:p>
          <a:pPr rtl="0"/>
          <a:r>
            <a:rPr lang="en-US" b="1" dirty="0" smtClean="0">
              <a:latin typeface="+mj-lt"/>
            </a:rPr>
            <a:t>Cannot be used for encryption or key exchange</a:t>
          </a:r>
          <a:endParaRPr lang="en-US" dirty="0">
            <a:latin typeface="+mj-lt"/>
          </a:endParaRPr>
        </a:p>
      </dgm:t>
    </dgm:pt>
    <dgm:pt modelId="{4CCAC749-3796-344D-9A6E-724E4249B838}" type="parTrans" cxnId="{107BC374-4998-B84F-8AD9-F0E0D32AF286}">
      <dgm:prSet/>
      <dgm:spPr/>
      <dgm:t>
        <a:bodyPr/>
        <a:lstStyle/>
        <a:p>
          <a:endParaRPr lang="en-US"/>
        </a:p>
      </dgm:t>
    </dgm:pt>
    <dgm:pt modelId="{C27A6833-5800-EF47-879D-6DEABAFFE7A7}" type="sibTrans" cxnId="{107BC374-4998-B84F-8AD9-F0E0D32AF286}">
      <dgm:prSet/>
      <dgm:spPr/>
      <dgm:t>
        <a:bodyPr/>
        <a:lstStyle/>
        <a:p>
          <a:endParaRPr lang="en-US"/>
        </a:p>
      </dgm:t>
    </dgm:pt>
    <dgm:pt modelId="{11AC943B-7886-9743-AC23-A1A191514F6C}">
      <dgm:prSet/>
      <dgm:spPr>
        <a:solidFill>
          <a:schemeClr val="accent3">
            <a:lumMod val="75000"/>
          </a:schemeClr>
        </a:solidFill>
      </dgm:spPr>
      <dgm:t>
        <a:bodyPr/>
        <a:lstStyle/>
        <a:p>
          <a:pPr rtl="0"/>
          <a:r>
            <a:rPr lang="en-US" b="1" dirty="0" smtClean="0">
              <a:solidFill>
                <a:schemeClr val="bg1"/>
              </a:solidFill>
            </a:rPr>
            <a:t>Elliptic curve cryptography (ECC)</a:t>
          </a:r>
          <a:endParaRPr lang="en-US" b="1" dirty="0">
            <a:solidFill>
              <a:schemeClr val="bg1"/>
            </a:solidFill>
          </a:endParaRPr>
        </a:p>
      </dgm:t>
    </dgm:pt>
    <dgm:pt modelId="{F9C258B2-87A1-9449-B44E-F7A85C2E62B7}" type="parTrans" cxnId="{1BB7D68B-C3C3-7145-88E2-633F341B4413}">
      <dgm:prSet/>
      <dgm:spPr/>
      <dgm:t>
        <a:bodyPr/>
        <a:lstStyle/>
        <a:p>
          <a:endParaRPr lang="en-US"/>
        </a:p>
      </dgm:t>
    </dgm:pt>
    <dgm:pt modelId="{05EB7D43-E20E-EE43-992C-0099FFB2E91C}" type="sibTrans" cxnId="{1BB7D68B-C3C3-7145-88E2-633F341B4413}">
      <dgm:prSet/>
      <dgm:spPr/>
      <dgm:t>
        <a:bodyPr/>
        <a:lstStyle/>
        <a:p>
          <a:endParaRPr lang="en-US"/>
        </a:p>
      </dgm:t>
    </dgm:pt>
    <dgm:pt modelId="{604E949B-83A3-8049-83E2-BAE5B9A9C3AA}">
      <dgm:prSet/>
      <dgm:spPr/>
      <dgm:t>
        <a:bodyPr/>
        <a:lstStyle/>
        <a:p>
          <a:pPr rtl="0"/>
          <a:r>
            <a:rPr lang="en-US" b="1" dirty="0" smtClean="0">
              <a:latin typeface="+mj-lt"/>
            </a:rPr>
            <a:t>Security like RSA, but with much smaller keys</a:t>
          </a:r>
          <a:endParaRPr lang="en-US" b="1" dirty="0">
            <a:latin typeface="+mj-lt"/>
          </a:endParaRPr>
        </a:p>
      </dgm:t>
    </dgm:pt>
    <dgm:pt modelId="{4A9311A9-29C6-6E41-85D3-53CF8DD76C43}" type="parTrans" cxnId="{EA44BADE-8962-8745-94BA-25C7825B818C}">
      <dgm:prSet/>
      <dgm:spPr/>
      <dgm:t>
        <a:bodyPr/>
        <a:lstStyle/>
        <a:p>
          <a:endParaRPr lang="en-US"/>
        </a:p>
      </dgm:t>
    </dgm:pt>
    <dgm:pt modelId="{CED4C818-A1B8-5246-94AB-8DEEF9C47C46}" type="sibTrans" cxnId="{EA44BADE-8962-8745-94BA-25C7825B818C}">
      <dgm:prSet/>
      <dgm:spPr/>
      <dgm:t>
        <a:bodyPr/>
        <a:lstStyle/>
        <a:p>
          <a:endParaRPr lang="en-US"/>
        </a:p>
      </dgm:t>
    </dgm:pt>
    <dgm:pt modelId="{B6588265-73B2-8E43-9F1A-15C75F3A0432}" type="pres">
      <dgm:prSet presAssocID="{573BF788-1323-4B47-9B3F-565BF4B94CE5}" presName="Name0" presStyleCnt="0">
        <dgm:presLayoutVars>
          <dgm:chPref val="3"/>
          <dgm:dir/>
          <dgm:animLvl val="lvl"/>
          <dgm:resizeHandles/>
        </dgm:presLayoutVars>
      </dgm:prSet>
      <dgm:spPr/>
      <dgm:t>
        <a:bodyPr/>
        <a:lstStyle/>
        <a:p>
          <a:endParaRPr lang="en-US"/>
        </a:p>
      </dgm:t>
    </dgm:pt>
    <dgm:pt modelId="{404B62E1-C397-5043-B8D9-7F189257C3EA}" type="pres">
      <dgm:prSet presAssocID="{067F369C-679B-D946-9FF6-AF8B72F4E558}" presName="horFlow" presStyleCnt="0"/>
      <dgm:spPr/>
    </dgm:pt>
    <dgm:pt modelId="{52F903D8-CF10-5C46-AE3C-3F7FB8806E74}" type="pres">
      <dgm:prSet presAssocID="{067F369C-679B-D946-9FF6-AF8B72F4E558}" presName="bigChev" presStyleLbl="node1" presStyleIdx="0" presStyleCnt="4"/>
      <dgm:spPr/>
      <dgm:t>
        <a:bodyPr/>
        <a:lstStyle/>
        <a:p>
          <a:endParaRPr lang="en-US"/>
        </a:p>
      </dgm:t>
    </dgm:pt>
    <dgm:pt modelId="{A5882949-27F5-4F4E-B93F-C3DA993B7F35}" type="pres">
      <dgm:prSet presAssocID="{1A6BBD8A-5212-CB42-95D6-35BDD0530F7A}" presName="parTrans" presStyleCnt="0"/>
      <dgm:spPr/>
    </dgm:pt>
    <dgm:pt modelId="{28A2FC20-6003-8645-9A43-AC37AB0FF304}" type="pres">
      <dgm:prSet presAssocID="{3248DF5A-BD0B-714E-A4CA-C56AF25AE46A}" presName="node" presStyleLbl="alignAccFollowNode1" presStyleIdx="0" presStyleCnt="8">
        <dgm:presLayoutVars>
          <dgm:bulletEnabled val="1"/>
        </dgm:presLayoutVars>
      </dgm:prSet>
      <dgm:spPr/>
      <dgm:t>
        <a:bodyPr/>
        <a:lstStyle/>
        <a:p>
          <a:endParaRPr lang="en-US"/>
        </a:p>
      </dgm:t>
    </dgm:pt>
    <dgm:pt modelId="{4EBD96F3-E365-EA44-81E5-E0ADA3587C07}" type="pres">
      <dgm:prSet presAssocID="{2C2FC783-28DA-154C-8E15-C4095A368A5F}" presName="sibTrans" presStyleCnt="0"/>
      <dgm:spPr/>
    </dgm:pt>
    <dgm:pt modelId="{4E672BD9-6E78-9049-960D-57B992DC6315}" type="pres">
      <dgm:prSet presAssocID="{8A71CE19-8F7A-4645-B63A-689F894AD622}" presName="node" presStyleLbl="alignAccFollowNode1" presStyleIdx="1" presStyleCnt="8">
        <dgm:presLayoutVars>
          <dgm:bulletEnabled val="1"/>
        </dgm:presLayoutVars>
      </dgm:prSet>
      <dgm:spPr/>
      <dgm:t>
        <a:bodyPr/>
        <a:lstStyle/>
        <a:p>
          <a:endParaRPr lang="en-US"/>
        </a:p>
      </dgm:t>
    </dgm:pt>
    <dgm:pt modelId="{2E2E4CB3-5B41-C047-A5D5-4E39C0C0EEB6}" type="pres">
      <dgm:prSet presAssocID="{ED079F38-EBFC-E64F-A8AD-2DB628A39CFF}" presName="sibTrans" presStyleCnt="0"/>
      <dgm:spPr/>
    </dgm:pt>
    <dgm:pt modelId="{B08EDA13-C7D8-284E-9D3B-ACA71EBF9B5B}" type="pres">
      <dgm:prSet presAssocID="{FFF63F7D-0A62-D341-B4D9-2A3BF1BB1C9E}" presName="node" presStyleLbl="alignAccFollowNode1" presStyleIdx="2" presStyleCnt="8">
        <dgm:presLayoutVars>
          <dgm:bulletEnabled val="1"/>
        </dgm:presLayoutVars>
      </dgm:prSet>
      <dgm:spPr/>
      <dgm:t>
        <a:bodyPr/>
        <a:lstStyle/>
        <a:p>
          <a:endParaRPr lang="en-US"/>
        </a:p>
      </dgm:t>
    </dgm:pt>
    <dgm:pt modelId="{16B2093A-6422-F24E-A512-AB8339263D93}" type="pres">
      <dgm:prSet presAssocID="{067F369C-679B-D946-9FF6-AF8B72F4E558}" presName="vSp" presStyleCnt="0"/>
      <dgm:spPr/>
    </dgm:pt>
    <dgm:pt modelId="{3334A14A-BFB3-FE41-ADF8-FC52D745050D}" type="pres">
      <dgm:prSet presAssocID="{25298ADB-DBBE-F244-ACAE-57317A4ED8C3}" presName="horFlow" presStyleCnt="0"/>
      <dgm:spPr/>
    </dgm:pt>
    <dgm:pt modelId="{45A0C42B-B209-CF4E-B484-062F6062FA89}" type="pres">
      <dgm:prSet presAssocID="{25298ADB-DBBE-F244-ACAE-57317A4ED8C3}" presName="bigChev" presStyleLbl="node1" presStyleIdx="1" presStyleCnt="4"/>
      <dgm:spPr/>
      <dgm:t>
        <a:bodyPr/>
        <a:lstStyle/>
        <a:p>
          <a:endParaRPr lang="en-US"/>
        </a:p>
      </dgm:t>
    </dgm:pt>
    <dgm:pt modelId="{0043E98E-568D-B94D-8356-48E0935F4819}" type="pres">
      <dgm:prSet presAssocID="{7857D16D-5506-C541-A9D3-932BF852D1D0}" presName="parTrans" presStyleCnt="0"/>
      <dgm:spPr/>
    </dgm:pt>
    <dgm:pt modelId="{72A58BE9-107E-8547-9E30-596F655E4AA2}" type="pres">
      <dgm:prSet presAssocID="{D1510737-73A7-964D-B10F-DD3812B457B5}" presName="node" presStyleLbl="alignAccFollowNode1" presStyleIdx="3" presStyleCnt="8">
        <dgm:presLayoutVars>
          <dgm:bulletEnabled val="1"/>
        </dgm:presLayoutVars>
      </dgm:prSet>
      <dgm:spPr/>
      <dgm:t>
        <a:bodyPr/>
        <a:lstStyle/>
        <a:p>
          <a:endParaRPr lang="en-US"/>
        </a:p>
      </dgm:t>
    </dgm:pt>
    <dgm:pt modelId="{59DBE953-6FC1-FC4E-84D3-68F82EA1663E}" type="pres">
      <dgm:prSet presAssocID="{D3608361-C3E3-7F41-A737-CC8213B82C7E}" presName="sibTrans" presStyleCnt="0"/>
      <dgm:spPr/>
    </dgm:pt>
    <dgm:pt modelId="{BBA6201A-A0D4-FE4F-99EF-FF32F623CC44}" type="pres">
      <dgm:prSet presAssocID="{33591D9C-B5EE-EF4F-AE8B-57A726DBE64F}" presName="node" presStyleLbl="alignAccFollowNode1" presStyleIdx="4" presStyleCnt="8">
        <dgm:presLayoutVars>
          <dgm:bulletEnabled val="1"/>
        </dgm:presLayoutVars>
      </dgm:prSet>
      <dgm:spPr/>
      <dgm:t>
        <a:bodyPr/>
        <a:lstStyle/>
        <a:p>
          <a:endParaRPr lang="en-US"/>
        </a:p>
      </dgm:t>
    </dgm:pt>
    <dgm:pt modelId="{67E8D077-CB86-0D4A-89C5-E88DC4B11D97}" type="pres">
      <dgm:prSet presAssocID="{25298ADB-DBBE-F244-ACAE-57317A4ED8C3}" presName="vSp" presStyleCnt="0"/>
      <dgm:spPr/>
    </dgm:pt>
    <dgm:pt modelId="{CC0B5B30-A7DC-A747-84BC-BA2935A46ACD}" type="pres">
      <dgm:prSet presAssocID="{17103808-3048-4140-AE29-6102B76C3B6A}" presName="horFlow" presStyleCnt="0"/>
      <dgm:spPr/>
    </dgm:pt>
    <dgm:pt modelId="{DF9F50C0-44D4-B348-AB9D-EF514E34339F}" type="pres">
      <dgm:prSet presAssocID="{17103808-3048-4140-AE29-6102B76C3B6A}" presName="bigChev" presStyleLbl="node1" presStyleIdx="2" presStyleCnt="4"/>
      <dgm:spPr/>
      <dgm:t>
        <a:bodyPr/>
        <a:lstStyle/>
        <a:p>
          <a:endParaRPr lang="en-US"/>
        </a:p>
      </dgm:t>
    </dgm:pt>
    <dgm:pt modelId="{505DA3E2-FCCA-244B-A14E-27DB5A2DEC3D}" type="pres">
      <dgm:prSet presAssocID="{2D530FDD-ADE5-1147-A71C-0116F8063F7B}" presName="parTrans" presStyleCnt="0"/>
      <dgm:spPr/>
    </dgm:pt>
    <dgm:pt modelId="{39C2AA06-02B6-5443-BF51-6BA6751BFB9F}" type="pres">
      <dgm:prSet presAssocID="{578D4470-525B-A648-A504-1AF515D2A1FB}" presName="node" presStyleLbl="alignAccFollowNode1" presStyleIdx="5" presStyleCnt="8">
        <dgm:presLayoutVars>
          <dgm:bulletEnabled val="1"/>
        </dgm:presLayoutVars>
      </dgm:prSet>
      <dgm:spPr/>
      <dgm:t>
        <a:bodyPr/>
        <a:lstStyle/>
        <a:p>
          <a:endParaRPr lang="en-US"/>
        </a:p>
      </dgm:t>
    </dgm:pt>
    <dgm:pt modelId="{D9A35E3B-D496-1148-B8BB-84B6FB022ECC}" type="pres">
      <dgm:prSet presAssocID="{D5AFDF02-869A-C241-9D9C-32E15A5C6CD4}" presName="sibTrans" presStyleCnt="0"/>
      <dgm:spPr/>
    </dgm:pt>
    <dgm:pt modelId="{72600144-09A5-2C43-90FB-A1DEEE3E4F9C}" type="pres">
      <dgm:prSet presAssocID="{BE8E2B1E-06D7-F240-B52D-B6B01287426A}" presName="node" presStyleLbl="alignAccFollowNode1" presStyleIdx="6" presStyleCnt="8">
        <dgm:presLayoutVars>
          <dgm:bulletEnabled val="1"/>
        </dgm:presLayoutVars>
      </dgm:prSet>
      <dgm:spPr/>
      <dgm:t>
        <a:bodyPr/>
        <a:lstStyle/>
        <a:p>
          <a:endParaRPr lang="en-US"/>
        </a:p>
      </dgm:t>
    </dgm:pt>
    <dgm:pt modelId="{8C549516-2060-8E42-82A4-09CEA6EEB0D9}" type="pres">
      <dgm:prSet presAssocID="{17103808-3048-4140-AE29-6102B76C3B6A}" presName="vSp" presStyleCnt="0"/>
      <dgm:spPr/>
    </dgm:pt>
    <dgm:pt modelId="{C20012EA-C646-414A-8F2E-A73DBEC2AC98}" type="pres">
      <dgm:prSet presAssocID="{11AC943B-7886-9743-AC23-A1A191514F6C}" presName="horFlow" presStyleCnt="0"/>
      <dgm:spPr/>
    </dgm:pt>
    <dgm:pt modelId="{4034E211-A785-1A4E-A7B1-3EDAEBCAEF14}" type="pres">
      <dgm:prSet presAssocID="{11AC943B-7886-9743-AC23-A1A191514F6C}" presName="bigChev" presStyleLbl="node1" presStyleIdx="3" presStyleCnt="4"/>
      <dgm:spPr/>
      <dgm:t>
        <a:bodyPr/>
        <a:lstStyle/>
        <a:p>
          <a:endParaRPr lang="en-US"/>
        </a:p>
      </dgm:t>
    </dgm:pt>
    <dgm:pt modelId="{F188B112-506D-A344-8BC3-8ACED3AC8337}" type="pres">
      <dgm:prSet presAssocID="{4A9311A9-29C6-6E41-85D3-53CF8DD76C43}" presName="parTrans" presStyleCnt="0"/>
      <dgm:spPr/>
    </dgm:pt>
    <dgm:pt modelId="{0A76FF4F-63DB-0547-8889-A3810581EB5D}" type="pres">
      <dgm:prSet presAssocID="{604E949B-83A3-8049-83E2-BAE5B9A9C3AA}" presName="node" presStyleLbl="alignAccFollowNode1" presStyleIdx="7" presStyleCnt="8">
        <dgm:presLayoutVars>
          <dgm:bulletEnabled val="1"/>
        </dgm:presLayoutVars>
      </dgm:prSet>
      <dgm:spPr/>
      <dgm:t>
        <a:bodyPr/>
        <a:lstStyle/>
        <a:p>
          <a:endParaRPr lang="en-US"/>
        </a:p>
      </dgm:t>
    </dgm:pt>
  </dgm:ptLst>
  <dgm:cxnLst>
    <dgm:cxn modelId="{107BC374-4998-B84F-8AD9-F0E0D32AF286}" srcId="{17103808-3048-4140-AE29-6102B76C3B6A}" destId="{BE8E2B1E-06D7-F240-B52D-B6B01287426A}" srcOrd="1" destOrd="0" parTransId="{4CCAC749-3796-344D-9A6E-724E4249B838}" sibTransId="{C27A6833-5800-EF47-879D-6DEABAFFE7A7}"/>
    <dgm:cxn modelId="{097B200A-90A3-E94E-81B3-D4C678D8BF2B}" srcId="{17103808-3048-4140-AE29-6102B76C3B6A}" destId="{578D4470-525B-A648-A504-1AF515D2A1FB}" srcOrd="0" destOrd="0" parTransId="{2D530FDD-ADE5-1147-A71C-0116F8063F7B}" sibTransId="{D5AFDF02-869A-C241-9D9C-32E15A5C6CD4}"/>
    <dgm:cxn modelId="{E220DA9A-50D7-2141-9484-83EB95C85B47}" type="presOf" srcId="{3248DF5A-BD0B-714E-A4CA-C56AF25AE46A}" destId="{28A2FC20-6003-8645-9A43-AC37AB0FF304}" srcOrd="0" destOrd="0" presId="urn:microsoft.com/office/officeart/2005/8/layout/lProcess3"/>
    <dgm:cxn modelId="{6E778D87-D39D-4A4F-A3C9-5D5881486AD2}" type="presOf" srcId="{FFF63F7D-0A62-D341-B4D9-2A3BF1BB1C9E}" destId="{B08EDA13-C7D8-284E-9D3B-ACA71EBF9B5B}" srcOrd="0" destOrd="0" presId="urn:microsoft.com/office/officeart/2005/8/layout/lProcess3"/>
    <dgm:cxn modelId="{56A780F0-1BF0-3C4B-B08A-8DBD1AB8B4D4}" type="presOf" srcId="{578D4470-525B-A648-A504-1AF515D2A1FB}" destId="{39C2AA06-02B6-5443-BF51-6BA6751BFB9F}" srcOrd="0" destOrd="0" presId="urn:microsoft.com/office/officeart/2005/8/layout/lProcess3"/>
    <dgm:cxn modelId="{F6EF98E0-A2CB-D04A-AA2E-6ABC205DD396}" srcId="{573BF788-1323-4B47-9B3F-565BF4B94CE5}" destId="{067F369C-679B-D946-9FF6-AF8B72F4E558}" srcOrd="0" destOrd="0" parTransId="{A5629A89-D666-644C-8E8C-C7A710A44C4C}" sibTransId="{65EC089A-AFA9-E04E-BAF1-1F2EBF9BBA8A}"/>
    <dgm:cxn modelId="{C9BFD54B-13C8-4547-B84C-EBC60FC16813}" type="presOf" srcId="{BE8E2B1E-06D7-F240-B52D-B6B01287426A}" destId="{72600144-09A5-2C43-90FB-A1DEEE3E4F9C}" srcOrd="0" destOrd="0" presId="urn:microsoft.com/office/officeart/2005/8/layout/lProcess3"/>
    <dgm:cxn modelId="{F60F0C22-6986-E045-BC1E-E4DD5D0CB77E}" type="presOf" srcId="{D1510737-73A7-964D-B10F-DD3812B457B5}" destId="{72A58BE9-107E-8547-9E30-596F655E4AA2}" srcOrd="0" destOrd="0" presId="urn:microsoft.com/office/officeart/2005/8/layout/lProcess3"/>
    <dgm:cxn modelId="{1BB7D68B-C3C3-7145-88E2-633F341B4413}" srcId="{573BF788-1323-4B47-9B3F-565BF4B94CE5}" destId="{11AC943B-7886-9743-AC23-A1A191514F6C}" srcOrd="3" destOrd="0" parTransId="{F9C258B2-87A1-9449-B44E-F7A85C2E62B7}" sibTransId="{05EB7D43-E20E-EE43-992C-0099FFB2E91C}"/>
    <dgm:cxn modelId="{AC634FC9-C6E4-6D49-A1FF-76F72DFA30E4}" srcId="{25298ADB-DBBE-F244-ACAE-57317A4ED8C3}" destId="{33591D9C-B5EE-EF4F-AE8B-57A726DBE64F}" srcOrd="1" destOrd="0" parTransId="{D1D2BFE3-A3FC-6F4C-886E-DBB974808EED}" sibTransId="{604F9611-972B-464E-AA2E-6499C74C92A4}"/>
    <dgm:cxn modelId="{62D4490B-142B-9849-AE10-45BCF14E97DD}" srcId="{067F369C-679B-D946-9FF6-AF8B72F4E558}" destId="{8A71CE19-8F7A-4645-B63A-689F894AD622}" srcOrd="1" destOrd="0" parTransId="{D0FF8833-2A56-474E-966C-FA5C1B850826}" sibTransId="{ED079F38-EBFC-E64F-A8AD-2DB628A39CFF}"/>
    <dgm:cxn modelId="{92A48BD7-F949-DB4C-B06A-7F1822422C7E}" type="presOf" srcId="{11AC943B-7886-9743-AC23-A1A191514F6C}" destId="{4034E211-A785-1A4E-A7B1-3EDAEBCAEF14}" srcOrd="0" destOrd="0" presId="urn:microsoft.com/office/officeart/2005/8/layout/lProcess3"/>
    <dgm:cxn modelId="{4334E275-33FA-C041-84B4-40EAD8A126F6}" srcId="{573BF788-1323-4B47-9B3F-565BF4B94CE5}" destId="{25298ADB-DBBE-F244-ACAE-57317A4ED8C3}" srcOrd="1" destOrd="0" parTransId="{4D6A0C10-FC92-7047-BE56-7244D60271D1}" sibTransId="{60D46017-282C-5948-9A96-940C324E0438}"/>
    <dgm:cxn modelId="{65D1F60E-5A8B-504D-8A13-C2E940FCB604}" type="presOf" srcId="{8A71CE19-8F7A-4645-B63A-689F894AD622}" destId="{4E672BD9-6E78-9049-960D-57B992DC6315}" srcOrd="0" destOrd="0" presId="urn:microsoft.com/office/officeart/2005/8/layout/lProcess3"/>
    <dgm:cxn modelId="{04E02BC3-7D3D-A44F-BEEB-3243881239DC}" type="presOf" srcId="{25298ADB-DBBE-F244-ACAE-57317A4ED8C3}" destId="{45A0C42B-B209-CF4E-B484-062F6062FA89}" srcOrd="0" destOrd="0" presId="urn:microsoft.com/office/officeart/2005/8/layout/lProcess3"/>
    <dgm:cxn modelId="{AA00A8D5-FD58-EE40-9D39-7FB794A703E3}" srcId="{067F369C-679B-D946-9FF6-AF8B72F4E558}" destId="{3248DF5A-BD0B-714E-A4CA-C56AF25AE46A}" srcOrd="0" destOrd="0" parTransId="{1A6BBD8A-5212-CB42-95D6-35BDD0530F7A}" sibTransId="{2C2FC783-28DA-154C-8E15-C4095A368A5F}"/>
    <dgm:cxn modelId="{B58926D9-B27F-2A4C-A05E-2F91293768DD}" srcId="{573BF788-1323-4B47-9B3F-565BF4B94CE5}" destId="{17103808-3048-4140-AE29-6102B76C3B6A}" srcOrd="2" destOrd="0" parTransId="{FAB22E63-056D-6C4B-8595-E2DF1A5FB788}" sibTransId="{6F4C0D02-A5D9-904C-B94E-F55B38C9216F}"/>
    <dgm:cxn modelId="{E189D932-D706-8D4D-AE08-211709EBAE88}" srcId="{067F369C-679B-D946-9FF6-AF8B72F4E558}" destId="{FFF63F7D-0A62-D341-B4D9-2A3BF1BB1C9E}" srcOrd="2" destOrd="0" parTransId="{02B41F8C-A54B-FF4E-AF04-2C9DA5E232F4}" sibTransId="{A0AF9CCA-407F-0846-ADAB-37671CA7710D}"/>
    <dgm:cxn modelId="{549EC127-1AB1-3C4C-9D98-B199CE7003F8}" type="presOf" srcId="{604E949B-83A3-8049-83E2-BAE5B9A9C3AA}" destId="{0A76FF4F-63DB-0547-8889-A3810581EB5D}" srcOrd="0" destOrd="0" presId="urn:microsoft.com/office/officeart/2005/8/layout/lProcess3"/>
    <dgm:cxn modelId="{EA44BADE-8962-8745-94BA-25C7825B818C}" srcId="{11AC943B-7886-9743-AC23-A1A191514F6C}" destId="{604E949B-83A3-8049-83E2-BAE5B9A9C3AA}" srcOrd="0" destOrd="0" parTransId="{4A9311A9-29C6-6E41-85D3-53CF8DD76C43}" sibTransId="{CED4C818-A1B8-5246-94AB-8DEEF9C47C46}"/>
    <dgm:cxn modelId="{EFEAC5EF-52DA-474E-8D61-0100BF1D24C4}" type="presOf" srcId="{067F369C-679B-D946-9FF6-AF8B72F4E558}" destId="{52F903D8-CF10-5C46-AE3C-3F7FB8806E74}" srcOrd="0" destOrd="0" presId="urn:microsoft.com/office/officeart/2005/8/layout/lProcess3"/>
    <dgm:cxn modelId="{E5715A20-A3CF-5E40-9936-F5B76EDB0B64}" srcId="{25298ADB-DBBE-F244-ACAE-57317A4ED8C3}" destId="{D1510737-73A7-964D-B10F-DD3812B457B5}" srcOrd="0" destOrd="0" parTransId="{7857D16D-5506-C541-A9D3-932BF852D1D0}" sibTransId="{D3608361-C3E3-7F41-A737-CC8213B82C7E}"/>
    <dgm:cxn modelId="{096BAB65-0082-AC4E-A720-DFE1A7C71459}" type="presOf" srcId="{573BF788-1323-4B47-9B3F-565BF4B94CE5}" destId="{B6588265-73B2-8E43-9F1A-15C75F3A0432}" srcOrd="0" destOrd="0" presId="urn:microsoft.com/office/officeart/2005/8/layout/lProcess3"/>
    <dgm:cxn modelId="{7E4CC82C-C73B-724B-A140-1AF5C6E01E5C}" type="presOf" srcId="{33591D9C-B5EE-EF4F-AE8B-57A726DBE64F}" destId="{BBA6201A-A0D4-FE4F-99EF-FF32F623CC44}" srcOrd="0" destOrd="0" presId="urn:microsoft.com/office/officeart/2005/8/layout/lProcess3"/>
    <dgm:cxn modelId="{D84C4D76-9F40-A54B-9B57-4A9E6C32BAC4}" type="presOf" srcId="{17103808-3048-4140-AE29-6102B76C3B6A}" destId="{DF9F50C0-44D4-B348-AB9D-EF514E34339F}" srcOrd="0" destOrd="0" presId="urn:microsoft.com/office/officeart/2005/8/layout/lProcess3"/>
    <dgm:cxn modelId="{66D9C120-3B79-FB46-B583-03222F9DC57B}" type="presParOf" srcId="{B6588265-73B2-8E43-9F1A-15C75F3A0432}" destId="{404B62E1-C397-5043-B8D9-7F189257C3EA}" srcOrd="0" destOrd="0" presId="urn:microsoft.com/office/officeart/2005/8/layout/lProcess3"/>
    <dgm:cxn modelId="{E422488E-53FD-A947-88CE-07B58508FBCC}" type="presParOf" srcId="{404B62E1-C397-5043-B8D9-7F189257C3EA}" destId="{52F903D8-CF10-5C46-AE3C-3F7FB8806E74}" srcOrd="0" destOrd="0" presId="urn:microsoft.com/office/officeart/2005/8/layout/lProcess3"/>
    <dgm:cxn modelId="{45582F02-0440-584C-8E25-7091D5334622}" type="presParOf" srcId="{404B62E1-C397-5043-B8D9-7F189257C3EA}" destId="{A5882949-27F5-4F4E-B93F-C3DA993B7F35}" srcOrd="1" destOrd="0" presId="urn:microsoft.com/office/officeart/2005/8/layout/lProcess3"/>
    <dgm:cxn modelId="{8B8AD290-A785-0B4C-9095-669B5BE6806A}" type="presParOf" srcId="{404B62E1-C397-5043-B8D9-7F189257C3EA}" destId="{28A2FC20-6003-8645-9A43-AC37AB0FF304}" srcOrd="2" destOrd="0" presId="urn:microsoft.com/office/officeart/2005/8/layout/lProcess3"/>
    <dgm:cxn modelId="{5BB942F3-2CEA-F846-8EC1-FD712AF73A71}" type="presParOf" srcId="{404B62E1-C397-5043-B8D9-7F189257C3EA}" destId="{4EBD96F3-E365-EA44-81E5-E0ADA3587C07}" srcOrd="3" destOrd="0" presId="urn:microsoft.com/office/officeart/2005/8/layout/lProcess3"/>
    <dgm:cxn modelId="{2992447E-5FEA-E34E-9C76-7DC70C1D619A}" type="presParOf" srcId="{404B62E1-C397-5043-B8D9-7F189257C3EA}" destId="{4E672BD9-6E78-9049-960D-57B992DC6315}" srcOrd="4" destOrd="0" presId="urn:microsoft.com/office/officeart/2005/8/layout/lProcess3"/>
    <dgm:cxn modelId="{C19EC2FF-342B-3846-A086-E6778DD5938A}" type="presParOf" srcId="{404B62E1-C397-5043-B8D9-7F189257C3EA}" destId="{2E2E4CB3-5B41-C047-A5D5-4E39C0C0EEB6}" srcOrd="5" destOrd="0" presId="urn:microsoft.com/office/officeart/2005/8/layout/lProcess3"/>
    <dgm:cxn modelId="{0B5EA653-7BB5-8842-8290-FA9139A831F1}" type="presParOf" srcId="{404B62E1-C397-5043-B8D9-7F189257C3EA}" destId="{B08EDA13-C7D8-284E-9D3B-ACA71EBF9B5B}" srcOrd="6" destOrd="0" presId="urn:microsoft.com/office/officeart/2005/8/layout/lProcess3"/>
    <dgm:cxn modelId="{CDBFB486-23E2-2944-9BCC-25D772AAF68F}" type="presParOf" srcId="{B6588265-73B2-8E43-9F1A-15C75F3A0432}" destId="{16B2093A-6422-F24E-A512-AB8339263D93}" srcOrd="1" destOrd="0" presId="urn:microsoft.com/office/officeart/2005/8/layout/lProcess3"/>
    <dgm:cxn modelId="{AB321FD3-779A-514F-BA52-A5F875311B96}" type="presParOf" srcId="{B6588265-73B2-8E43-9F1A-15C75F3A0432}" destId="{3334A14A-BFB3-FE41-ADF8-FC52D745050D}" srcOrd="2" destOrd="0" presId="urn:microsoft.com/office/officeart/2005/8/layout/lProcess3"/>
    <dgm:cxn modelId="{DF988235-4D3B-F847-9D3A-95B7D03CBFB9}" type="presParOf" srcId="{3334A14A-BFB3-FE41-ADF8-FC52D745050D}" destId="{45A0C42B-B209-CF4E-B484-062F6062FA89}" srcOrd="0" destOrd="0" presId="urn:microsoft.com/office/officeart/2005/8/layout/lProcess3"/>
    <dgm:cxn modelId="{F408D947-88AF-6E40-9A1F-3C1EAD4C6329}" type="presParOf" srcId="{3334A14A-BFB3-FE41-ADF8-FC52D745050D}" destId="{0043E98E-568D-B94D-8356-48E0935F4819}" srcOrd="1" destOrd="0" presId="urn:microsoft.com/office/officeart/2005/8/layout/lProcess3"/>
    <dgm:cxn modelId="{39A156C7-30A1-F54B-B5E9-CF64D764B94E}" type="presParOf" srcId="{3334A14A-BFB3-FE41-ADF8-FC52D745050D}" destId="{72A58BE9-107E-8547-9E30-596F655E4AA2}" srcOrd="2" destOrd="0" presId="urn:microsoft.com/office/officeart/2005/8/layout/lProcess3"/>
    <dgm:cxn modelId="{A92A5C27-8B29-C74C-A4DA-280C25BCAA6B}" type="presParOf" srcId="{3334A14A-BFB3-FE41-ADF8-FC52D745050D}" destId="{59DBE953-6FC1-FC4E-84D3-68F82EA1663E}" srcOrd="3" destOrd="0" presId="urn:microsoft.com/office/officeart/2005/8/layout/lProcess3"/>
    <dgm:cxn modelId="{406820AA-3444-CC4C-BCC4-FFA187C99D86}" type="presParOf" srcId="{3334A14A-BFB3-FE41-ADF8-FC52D745050D}" destId="{BBA6201A-A0D4-FE4F-99EF-FF32F623CC44}" srcOrd="4" destOrd="0" presId="urn:microsoft.com/office/officeart/2005/8/layout/lProcess3"/>
    <dgm:cxn modelId="{A61DE9D2-0A74-7E43-AD90-1DC7092C9C60}" type="presParOf" srcId="{B6588265-73B2-8E43-9F1A-15C75F3A0432}" destId="{67E8D077-CB86-0D4A-89C5-E88DC4B11D97}" srcOrd="3" destOrd="0" presId="urn:microsoft.com/office/officeart/2005/8/layout/lProcess3"/>
    <dgm:cxn modelId="{BF26104F-1300-FD42-A1FF-DEA1631FC2A8}" type="presParOf" srcId="{B6588265-73B2-8E43-9F1A-15C75F3A0432}" destId="{CC0B5B30-A7DC-A747-84BC-BA2935A46ACD}" srcOrd="4" destOrd="0" presId="urn:microsoft.com/office/officeart/2005/8/layout/lProcess3"/>
    <dgm:cxn modelId="{A57518BA-7DA3-0541-97A9-9346E03FACC4}" type="presParOf" srcId="{CC0B5B30-A7DC-A747-84BC-BA2935A46ACD}" destId="{DF9F50C0-44D4-B348-AB9D-EF514E34339F}" srcOrd="0" destOrd="0" presId="urn:microsoft.com/office/officeart/2005/8/layout/lProcess3"/>
    <dgm:cxn modelId="{582BE693-F23B-8E4A-827E-253C4C833915}" type="presParOf" srcId="{CC0B5B30-A7DC-A747-84BC-BA2935A46ACD}" destId="{505DA3E2-FCCA-244B-A14E-27DB5A2DEC3D}" srcOrd="1" destOrd="0" presId="urn:microsoft.com/office/officeart/2005/8/layout/lProcess3"/>
    <dgm:cxn modelId="{6508C07B-82CF-5E44-A8CA-500D6F443310}" type="presParOf" srcId="{CC0B5B30-A7DC-A747-84BC-BA2935A46ACD}" destId="{39C2AA06-02B6-5443-BF51-6BA6751BFB9F}" srcOrd="2" destOrd="0" presId="urn:microsoft.com/office/officeart/2005/8/layout/lProcess3"/>
    <dgm:cxn modelId="{424486EA-2FCF-4949-8AD0-C5C42A7CC15C}" type="presParOf" srcId="{CC0B5B30-A7DC-A747-84BC-BA2935A46ACD}" destId="{D9A35E3B-D496-1148-B8BB-84B6FB022ECC}" srcOrd="3" destOrd="0" presId="urn:microsoft.com/office/officeart/2005/8/layout/lProcess3"/>
    <dgm:cxn modelId="{83F882E6-673C-6A4B-8BFD-D64FA71C1B65}" type="presParOf" srcId="{CC0B5B30-A7DC-A747-84BC-BA2935A46ACD}" destId="{72600144-09A5-2C43-90FB-A1DEEE3E4F9C}" srcOrd="4" destOrd="0" presId="urn:microsoft.com/office/officeart/2005/8/layout/lProcess3"/>
    <dgm:cxn modelId="{025EF468-F561-054B-89D9-E68C9B4F0DE3}" type="presParOf" srcId="{B6588265-73B2-8E43-9F1A-15C75F3A0432}" destId="{8C549516-2060-8E42-82A4-09CEA6EEB0D9}" srcOrd="5" destOrd="0" presId="urn:microsoft.com/office/officeart/2005/8/layout/lProcess3"/>
    <dgm:cxn modelId="{FF926844-83A7-7B4C-954F-2153BB7DE057}" type="presParOf" srcId="{B6588265-73B2-8E43-9F1A-15C75F3A0432}" destId="{C20012EA-C646-414A-8F2E-A73DBEC2AC98}" srcOrd="6" destOrd="0" presId="urn:microsoft.com/office/officeart/2005/8/layout/lProcess3"/>
    <dgm:cxn modelId="{30A4CA13-D1CA-0A4A-A118-E79AA716136E}" type="presParOf" srcId="{C20012EA-C646-414A-8F2E-A73DBEC2AC98}" destId="{4034E211-A785-1A4E-A7B1-3EDAEBCAEF14}" srcOrd="0" destOrd="0" presId="urn:microsoft.com/office/officeart/2005/8/layout/lProcess3"/>
    <dgm:cxn modelId="{FFC3ABCF-E262-3E4E-899F-A370B372EE37}" type="presParOf" srcId="{C20012EA-C646-414A-8F2E-A73DBEC2AC98}" destId="{F188B112-506D-A344-8BC3-8ACED3AC8337}" srcOrd="1" destOrd="0" presId="urn:microsoft.com/office/officeart/2005/8/layout/lProcess3"/>
    <dgm:cxn modelId="{302BFEC0-2962-F548-8AFD-8864E3656BD0}" type="presParOf" srcId="{C20012EA-C646-414A-8F2E-A73DBEC2AC98}" destId="{0A76FF4F-63DB-0547-8889-A3810581EB5D}"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2DD38-065C-4B4B-9D04-50857136CFF3}">
      <dsp:nvSpPr>
        <dsp:cNvPr id="0" name=""/>
        <dsp:cNvSpPr/>
      </dsp:nvSpPr>
      <dsp:spPr>
        <a:xfrm>
          <a:off x="381011" y="304811"/>
          <a:ext cx="1901158" cy="1863223"/>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8FAAA8E-A08D-6146-8B57-457EADABE666}">
      <dsp:nvSpPr>
        <dsp:cNvPr id="0" name=""/>
        <dsp:cNvSpPr/>
      </dsp:nvSpPr>
      <dsp:spPr>
        <a:xfrm>
          <a:off x="2733732" y="-79893"/>
          <a:ext cx="5570268" cy="273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342900" lvl="0" indent="-342900" algn="l" defTabSz="914400" rtl="0" eaLnBrk="1" latinLnBrk="0" hangingPunct="1">
            <a:lnSpc>
              <a:spcPct val="90000"/>
            </a:lnSpc>
            <a:spcBef>
              <a:spcPct val="0"/>
            </a:spcBef>
            <a:spcAft>
              <a:spcPct val="35000"/>
            </a:spcAft>
            <a:buClr>
              <a:schemeClr val="accent6">
                <a:lumMod val="60000"/>
                <a:lumOff val="40000"/>
              </a:schemeClr>
            </a:buClr>
            <a:buSzPct val="125000"/>
            <a:buFont typeface="Arial"/>
            <a:buChar char="•"/>
            <a:defRPr/>
          </a:pPr>
          <a:r>
            <a:rPr lang="en-US" sz="2000" b="0" kern="1200" dirty="0" smtClean="0">
              <a:latin typeface="+mj-lt"/>
              <a:ea typeface="+mn-ea"/>
              <a:cs typeface="+mn-cs"/>
            </a:rPr>
            <a:t>Until recently was the most widely used encryption scheme</a:t>
          </a:r>
          <a:endParaRPr lang="en-US" sz="2000" b="0" kern="1200" dirty="0">
            <a:latin typeface="+mj-lt"/>
            <a:ea typeface="+mn-ea"/>
            <a:cs typeface="+mn-cs"/>
          </a:endParaRP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FIPS PUB 46</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Referred to as the Data Encryption   	Algorithm (DEA)</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Uses 64 bit plaintext block and 56 bit key to 	produce a 64 bit </a:t>
          </a:r>
          <a:r>
            <a:rPr lang="en-US" sz="1600" b="0" kern="1200" dirty="0" err="1" smtClean="0">
              <a:effectLst>
                <a:outerShdw blurRad="38100" dist="38100" dir="2700000" algn="tl">
                  <a:srgbClr val="000000">
                    <a:alpha val="43137"/>
                  </a:srgbClr>
                </a:outerShdw>
              </a:effectLst>
              <a:latin typeface="+mj-lt"/>
            </a:rPr>
            <a:t>ciphertext</a:t>
          </a:r>
          <a:r>
            <a:rPr lang="en-US" sz="1600" b="0" kern="1200" dirty="0" smtClean="0">
              <a:effectLst>
                <a:outerShdw blurRad="38100" dist="38100" dir="2700000" algn="tl">
                  <a:srgbClr val="000000">
                    <a:alpha val="43137"/>
                  </a:srgbClr>
                </a:outerShdw>
              </a:effectLst>
              <a:latin typeface="+mj-lt"/>
            </a:rPr>
            <a:t> block</a:t>
          </a:r>
        </a:p>
      </dsp:txBody>
      <dsp:txXfrm>
        <a:off x="2733732" y="-79893"/>
        <a:ext cx="5570268" cy="2735339"/>
      </dsp:txXfrm>
    </dsp:sp>
    <dsp:sp modelId="{C528ED87-2622-5445-A524-3B42DFF6F4F9}">
      <dsp:nvSpPr>
        <dsp:cNvPr id="0" name=""/>
        <dsp:cNvSpPr/>
      </dsp:nvSpPr>
      <dsp:spPr>
        <a:xfrm>
          <a:off x="370376" y="2773279"/>
          <a:ext cx="1940545" cy="1745231"/>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F451FD7-07C1-D24E-88AE-8EE98D36D6A8}">
      <dsp:nvSpPr>
        <dsp:cNvPr id="0" name=""/>
        <dsp:cNvSpPr/>
      </dsp:nvSpPr>
      <dsp:spPr>
        <a:xfrm>
          <a:off x="3250722" y="2544688"/>
          <a:ext cx="5307384" cy="237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lvl="0" algn="l" defTabSz="889000" rtl="0">
            <a:lnSpc>
              <a:spcPct val="90000"/>
            </a:lnSpc>
            <a:spcBef>
              <a:spcPct val="0"/>
            </a:spcBef>
            <a:spcAft>
              <a:spcPct val="35000"/>
            </a:spcAft>
          </a:pPr>
          <a:r>
            <a:rPr lang="en-US" sz="2000" b="0" kern="1200" dirty="0" smtClean="0">
              <a:latin typeface="+mj-lt"/>
              <a:ea typeface="+mn-ea"/>
              <a:cs typeface="+mn-cs"/>
            </a:rPr>
            <a:t> Strength concerns:</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Concerns about the algorithm itself</a:t>
          </a:r>
        </a:p>
        <a:p>
          <a:pPr marL="806450" lvl="2" indent="-120650" algn="l" defTabSz="622300" rtl="0">
            <a:lnSpc>
              <a:spcPct val="90000"/>
            </a:lnSpc>
            <a:spcBef>
              <a:spcPct val="0"/>
            </a:spcBef>
            <a:spcAft>
              <a:spcPts val="888"/>
            </a:spcAft>
            <a:buChar char="••"/>
          </a:pPr>
          <a:r>
            <a:rPr lang="en-US" sz="1400" b="0" kern="1200" dirty="0" smtClean="0">
              <a:effectLst>
                <a:outerShdw blurRad="38100" dist="38100" dir="2700000" algn="tl">
                  <a:srgbClr val="000000">
                    <a:alpha val="43137"/>
                  </a:srgbClr>
                </a:outerShdw>
              </a:effectLst>
              <a:latin typeface="+mj-lt"/>
            </a:rPr>
            <a:t>DES is the most studied encryption 		       algorithm in existence</a:t>
          </a:r>
        </a:p>
        <a:p>
          <a:pPr marL="463550" lvl="1" indent="-68263" algn="l" defTabSz="800100" rtl="0">
            <a:lnSpc>
              <a:spcPct val="90000"/>
            </a:lnSpc>
            <a:spcBef>
              <a:spcPct val="0"/>
            </a:spcBef>
            <a:spcAft>
              <a:spcPts val="1032"/>
            </a:spcAft>
            <a:buChar char="••"/>
          </a:pPr>
          <a:r>
            <a:rPr lang="en-US" sz="1600" b="0" kern="1200" dirty="0" smtClean="0">
              <a:effectLst>
                <a:outerShdw blurRad="38100" dist="38100" dir="2700000" algn="tl">
                  <a:srgbClr val="000000">
                    <a:alpha val="43137"/>
                  </a:srgbClr>
                </a:outerShdw>
              </a:effectLst>
              <a:latin typeface="+mj-lt"/>
            </a:rPr>
            <a:t> 	Concerns about the use of a 56-bit key</a:t>
          </a:r>
        </a:p>
        <a:p>
          <a:pPr marL="806450" lvl="1" indent="-120650" algn="l" defTabSz="622300" rtl="0">
            <a:lnSpc>
              <a:spcPct val="90000"/>
            </a:lnSpc>
            <a:spcBef>
              <a:spcPct val="0"/>
            </a:spcBef>
            <a:spcAft>
              <a:spcPts val="888"/>
            </a:spcAft>
            <a:buChar char="••"/>
          </a:pPr>
          <a:r>
            <a:rPr lang="en-US" sz="1400" b="0" kern="1200" dirty="0" smtClean="0">
              <a:effectLst>
                <a:outerShdw blurRad="38100" dist="38100" dir="2700000" algn="tl">
                  <a:srgbClr val="000000">
                    <a:alpha val="43137"/>
                  </a:srgbClr>
                </a:outerShdw>
              </a:effectLst>
              <a:latin typeface="+mj-lt"/>
            </a:rPr>
            <a:t>The speed of commercial off-the-shelf processors makes this key length woefully inadequate</a:t>
          </a:r>
        </a:p>
      </dsp:txBody>
      <dsp:txXfrm>
        <a:off x="3250722" y="2544688"/>
        <a:ext cx="5307384" cy="2377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9D54F-474E-CC4B-95C2-81DB0A19FCA3}">
      <dsp:nvSpPr>
        <dsp:cNvPr id="0" name=""/>
        <dsp:cNvSpPr/>
      </dsp:nvSpPr>
      <dsp:spPr>
        <a:xfrm>
          <a:off x="0" y="0"/>
          <a:ext cx="6995160" cy="141732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Cryptographic applications typically make use of algorithmic techniques for random number generation</a:t>
          </a:r>
          <a:endParaRPr lang="en-US" sz="1600" kern="1200"/>
        </a:p>
        <a:p>
          <a:pPr marL="114300" lvl="1" indent="-114300" algn="l" defTabSz="533400" rtl="0">
            <a:lnSpc>
              <a:spcPct val="90000"/>
            </a:lnSpc>
            <a:spcBef>
              <a:spcPct val="0"/>
            </a:spcBef>
            <a:spcAft>
              <a:spcPct val="15000"/>
            </a:spcAft>
            <a:buChar char="••"/>
          </a:pPr>
          <a:r>
            <a:rPr lang="en-US" sz="1200" kern="1200" smtClean="0"/>
            <a:t>Algorithms are deterministic and therefore produce sequences of numbers that are not statistically random</a:t>
          </a:r>
          <a:endParaRPr lang="en-US" sz="1200" kern="1200"/>
        </a:p>
      </dsp:txBody>
      <dsp:txXfrm>
        <a:off x="41512" y="41512"/>
        <a:ext cx="5465760" cy="1334296"/>
      </dsp:txXfrm>
    </dsp:sp>
    <dsp:sp modelId="{32E07777-A947-E842-94D1-72551D4A26BB}">
      <dsp:nvSpPr>
        <dsp:cNvPr id="0" name=""/>
        <dsp:cNvSpPr/>
      </dsp:nvSpPr>
      <dsp:spPr>
        <a:xfrm>
          <a:off x="617219" y="1653539"/>
          <a:ext cx="6995160" cy="141732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Pseudorandom numbers are:</a:t>
          </a:r>
          <a:endParaRPr lang="en-US" sz="1600" kern="1200"/>
        </a:p>
        <a:p>
          <a:pPr marL="114300" lvl="1" indent="-114300" algn="l" defTabSz="533400" rtl="0">
            <a:lnSpc>
              <a:spcPct val="90000"/>
            </a:lnSpc>
            <a:spcBef>
              <a:spcPct val="0"/>
            </a:spcBef>
            <a:spcAft>
              <a:spcPct val="15000"/>
            </a:spcAft>
            <a:buChar char="••"/>
          </a:pPr>
          <a:r>
            <a:rPr lang="en-US" sz="1200" kern="1200" smtClean="0"/>
            <a:t>Sequences produced that satisfy statistical randomness tests</a:t>
          </a:r>
          <a:endParaRPr lang="en-US" sz="1200" kern="1200"/>
        </a:p>
        <a:p>
          <a:pPr marL="114300" lvl="1" indent="-114300" algn="l" defTabSz="533400" rtl="0">
            <a:lnSpc>
              <a:spcPct val="90000"/>
            </a:lnSpc>
            <a:spcBef>
              <a:spcPct val="0"/>
            </a:spcBef>
            <a:spcAft>
              <a:spcPct val="15000"/>
            </a:spcAft>
            <a:buChar char="••"/>
          </a:pPr>
          <a:r>
            <a:rPr lang="en-US" sz="1200" kern="1200" smtClean="0"/>
            <a:t>Likely to be predictable</a:t>
          </a:r>
          <a:endParaRPr lang="en-US" sz="1200" kern="1200"/>
        </a:p>
      </dsp:txBody>
      <dsp:txXfrm>
        <a:off x="658731" y="1695051"/>
        <a:ext cx="5373658" cy="1334296"/>
      </dsp:txXfrm>
    </dsp:sp>
    <dsp:sp modelId="{39F43FAA-70B5-AD48-AF88-5D3BF488095D}">
      <dsp:nvSpPr>
        <dsp:cNvPr id="0" name=""/>
        <dsp:cNvSpPr/>
      </dsp:nvSpPr>
      <dsp:spPr>
        <a:xfrm>
          <a:off x="1234439" y="3307079"/>
          <a:ext cx="6995160" cy="141732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solidFill>
                <a:schemeClr val="tx1"/>
              </a:solidFill>
            </a:rPr>
            <a:t>True random number generator (TRNG):</a:t>
          </a:r>
          <a:endParaRPr lang="en-US" sz="1600" kern="1200" dirty="0">
            <a:solidFill>
              <a:schemeClr val="tx1"/>
            </a:solidFill>
          </a:endParaRPr>
        </a:p>
        <a:p>
          <a:pPr marL="114300" lvl="1" indent="-114300" algn="l" defTabSz="533400" rtl="0">
            <a:lnSpc>
              <a:spcPct val="90000"/>
            </a:lnSpc>
            <a:spcBef>
              <a:spcPct val="0"/>
            </a:spcBef>
            <a:spcAft>
              <a:spcPct val="15000"/>
            </a:spcAft>
            <a:buChar char="••"/>
          </a:pPr>
          <a:r>
            <a:rPr lang="en-US" sz="1200" kern="1200" smtClean="0">
              <a:solidFill>
                <a:schemeClr val="tx1"/>
              </a:solidFill>
            </a:rPr>
            <a:t>Uses a nondeterministic source to produce randomness</a:t>
          </a:r>
          <a:endParaRPr lang="en-US" sz="1200" kern="1200">
            <a:solidFill>
              <a:schemeClr val="tx1"/>
            </a:solidFill>
          </a:endParaRPr>
        </a:p>
        <a:p>
          <a:pPr marL="114300" lvl="1" indent="-114300" algn="l" defTabSz="533400" rtl="0">
            <a:lnSpc>
              <a:spcPct val="90000"/>
            </a:lnSpc>
            <a:spcBef>
              <a:spcPct val="0"/>
            </a:spcBef>
            <a:spcAft>
              <a:spcPct val="15000"/>
            </a:spcAft>
            <a:buChar char="••"/>
          </a:pPr>
          <a:r>
            <a:rPr lang="en-US" sz="1200" kern="1200" dirty="0" smtClean="0">
              <a:solidFill>
                <a:schemeClr val="tx1"/>
              </a:solidFill>
            </a:rPr>
            <a:t>Most operate by measuring unpredictable natural processes</a:t>
          </a:r>
          <a:endParaRPr lang="en-US" sz="1200" kern="1200" dirty="0">
            <a:solidFill>
              <a:schemeClr val="tx1"/>
            </a:solidFill>
          </a:endParaRPr>
        </a:p>
        <a:p>
          <a:pPr marL="228600" lvl="2" indent="-114300" algn="l" defTabSz="533400" rtl="0">
            <a:lnSpc>
              <a:spcPct val="90000"/>
            </a:lnSpc>
            <a:spcBef>
              <a:spcPct val="0"/>
            </a:spcBef>
            <a:spcAft>
              <a:spcPct val="15000"/>
            </a:spcAft>
            <a:buChar char="••"/>
          </a:pPr>
          <a:r>
            <a:rPr lang="en-US" sz="1200" kern="1200" dirty="0" smtClean="0">
              <a:solidFill>
                <a:schemeClr val="tx1"/>
              </a:solidFill>
            </a:rPr>
            <a:t>e.g. radiation, gas discharge, leaky capacitors</a:t>
          </a:r>
          <a:endParaRPr lang="en-US" sz="1200" kern="1200" dirty="0">
            <a:solidFill>
              <a:schemeClr val="tx1"/>
            </a:solidFill>
          </a:endParaRPr>
        </a:p>
        <a:p>
          <a:pPr marL="114300" lvl="1" indent="-114300" algn="l" defTabSz="533400" rtl="0">
            <a:lnSpc>
              <a:spcPct val="90000"/>
            </a:lnSpc>
            <a:spcBef>
              <a:spcPct val="0"/>
            </a:spcBef>
            <a:spcAft>
              <a:spcPct val="15000"/>
            </a:spcAft>
            <a:buChar char="••"/>
          </a:pPr>
          <a:r>
            <a:rPr lang="en-US" sz="1200" kern="1200" dirty="0" smtClean="0">
              <a:solidFill>
                <a:schemeClr val="tx1"/>
              </a:solidFill>
            </a:rPr>
            <a:t>Increasingly provided on modern processors </a:t>
          </a:r>
          <a:endParaRPr lang="en-US" sz="1200" kern="1200" dirty="0">
            <a:solidFill>
              <a:schemeClr val="tx1"/>
            </a:solidFill>
          </a:endParaRPr>
        </a:p>
      </dsp:txBody>
      <dsp:txXfrm>
        <a:off x="1275951" y="3348591"/>
        <a:ext cx="5373657" cy="1334296"/>
      </dsp:txXfrm>
    </dsp:sp>
    <dsp:sp modelId="{CBF80BE6-74D6-CD4B-8A65-7D0E999A8C05}">
      <dsp:nvSpPr>
        <dsp:cNvPr id="0" name=""/>
        <dsp:cNvSpPr/>
      </dsp:nvSpPr>
      <dsp:spPr>
        <a:xfrm>
          <a:off x="6073901" y="1074801"/>
          <a:ext cx="921258" cy="92125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281184" y="1074801"/>
        <a:ext cx="506692" cy="693247"/>
      </dsp:txXfrm>
    </dsp:sp>
    <dsp:sp modelId="{06D43A7C-8270-7D41-8AC0-8DD98C3B5E42}">
      <dsp:nvSpPr>
        <dsp:cNvPr id="0" name=""/>
        <dsp:cNvSpPr/>
      </dsp:nvSpPr>
      <dsp:spPr>
        <a:xfrm>
          <a:off x="6691121" y="2718892"/>
          <a:ext cx="921258" cy="92125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898404" y="2718892"/>
        <a:ext cx="506692" cy="6932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27BD4-6829-8C40-AB05-41ECB69BE522}">
      <dsp:nvSpPr>
        <dsp:cNvPr id="0" name=""/>
        <dsp:cNvSpPr/>
      </dsp:nvSpPr>
      <dsp:spPr>
        <a:xfrm>
          <a:off x="0" y="0"/>
          <a:ext cx="8229600" cy="4454525"/>
        </a:xfrm>
        <a:prstGeom prst="roundRect">
          <a:avLst>
            <a:gd name="adj" fmla="val 8500"/>
          </a:avLst>
        </a:prstGeom>
        <a:solidFill>
          <a:schemeClr val="accent3">
            <a:lumMod val="75000"/>
          </a:schemeClr>
        </a:solidFill>
        <a:ln w="28575"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3457206" numCol="1" spcCol="1270" anchor="t" anchorCtr="0">
          <a:noAutofit/>
        </a:bodyPr>
        <a:lstStyle/>
        <a:p>
          <a:pPr lvl="0" algn="l" defTabSz="1066800" rtl="0">
            <a:lnSpc>
              <a:spcPct val="90000"/>
            </a:lnSpc>
            <a:spcBef>
              <a:spcPct val="0"/>
            </a:spcBef>
            <a:spcAft>
              <a:spcPct val="35000"/>
            </a:spcAft>
          </a:pPr>
          <a:r>
            <a:rPr lang="en-US" sz="2400" b="1" kern="1200" dirty="0" smtClean="0">
              <a:solidFill>
                <a:schemeClr val="tx1"/>
              </a:solidFill>
              <a:effectLst/>
              <a:latin typeface="+mj-lt"/>
            </a:rPr>
            <a:t>Common to encrypt transmitted data</a:t>
          </a:r>
          <a:endParaRPr lang="en-US" sz="2400" kern="1200" dirty="0">
            <a:solidFill>
              <a:schemeClr val="tx1"/>
            </a:solidFill>
            <a:effectLst/>
            <a:latin typeface="+mj-lt"/>
          </a:endParaRPr>
        </a:p>
      </dsp:txBody>
      <dsp:txXfrm>
        <a:off x="110898" y="110898"/>
        <a:ext cx="8007804" cy="4232729"/>
      </dsp:txXfrm>
    </dsp:sp>
    <dsp:sp modelId="{93C49ED3-9BD3-5440-8F1D-4DCD6D962765}">
      <dsp:nvSpPr>
        <dsp:cNvPr id="0" name=""/>
        <dsp:cNvSpPr/>
      </dsp:nvSpPr>
      <dsp:spPr>
        <a:xfrm>
          <a:off x="205740" y="1113631"/>
          <a:ext cx="7818120" cy="3118167"/>
        </a:xfrm>
        <a:prstGeom prst="roundRect">
          <a:avLst>
            <a:gd name="adj" fmla="val 10500"/>
          </a:avLst>
        </a:prstGeom>
        <a:solidFill>
          <a:schemeClr val="accent5">
            <a:lumMod val="50000"/>
          </a:schemeClr>
        </a:solidFill>
        <a:ln w="38100"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1980036" numCol="1" spcCol="1270" anchor="t" anchorCtr="0">
          <a:noAutofit/>
        </a:bodyPr>
        <a:lstStyle/>
        <a:p>
          <a:pPr lvl="0" algn="l" defTabSz="1066800" rtl="0">
            <a:lnSpc>
              <a:spcPct val="90000"/>
            </a:lnSpc>
            <a:spcBef>
              <a:spcPct val="0"/>
            </a:spcBef>
            <a:spcAft>
              <a:spcPct val="35000"/>
            </a:spcAft>
          </a:pPr>
          <a:r>
            <a:rPr lang="en-US" sz="2400" b="1" kern="1200" dirty="0" smtClean="0">
              <a:solidFill>
                <a:schemeClr val="tx1"/>
              </a:solidFill>
              <a:latin typeface="+mj-lt"/>
            </a:rPr>
            <a:t>Much less common for stored data</a:t>
          </a:r>
          <a:endParaRPr lang="en-US" sz="2400" b="1" kern="1200" dirty="0">
            <a:solidFill>
              <a:schemeClr val="tx1"/>
            </a:solidFill>
            <a:latin typeface="+mj-lt"/>
          </a:endParaRPr>
        </a:p>
      </dsp:txBody>
      <dsp:txXfrm>
        <a:off x="301634" y="1209525"/>
        <a:ext cx="7626332" cy="2926379"/>
      </dsp:txXfrm>
    </dsp:sp>
    <dsp:sp modelId="{5FC9EDE9-9924-2240-AF38-EBDF3CB9104D}">
      <dsp:nvSpPr>
        <dsp:cNvPr id="0" name=""/>
        <dsp:cNvSpPr/>
      </dsp:nvSpPr>
      <dsp:spPr>
        <a:xfrm>
          <a:off x="381006" y="2016308"/>
          <a:ext cx="1563624" cy="616325"/>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There is often little protection beyond domain authentication and operating system access controls</a:t>
          </a:r>
        </a:p>
      </dsp:txBody>
      <dsp:txXfrm>
        <a:off x="399960" y="2035262"/>
        <a:ext cx="1525716" cy="578417"/>
      </dsp:txXfrm>
    </dsp:sp>
    <dsp:sp modelId="{6E83172A-5826-4341-BCA6-BDD68C8DA795}">
      <dsp:nvSpPr>
        <dsp:cNvPr id="0" name=""/>
        <dsp:cNvSpPr/>
      </dsp:nvSpPr>
      <dsp:spPr>
        <a:xfrm>
          <a:off x="381006" y="2819398"/>
          <a:ext cx="1596397" cy="475402"/>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Data are archived for indefinite periods</a:t>
          </a:r>
        </a:p>
      </dsp:txBody>
      <dsp:txXfrm>
        <a:off x="395626" y="2834018"/>
        <a:ext cx="1567157" cy="446162"/>
      </dsp:txXfrm>
    </dsp:sp>
    <dsp:sp modelId="{255611C6-259B-3745-9D82-1FE2FA70BB9A}">
      <dsp:nvSpPr>
        <dsp:cNvPr id="0" name=""/>
        <dsp:cNvSpPr/>
      </dsp:nvSpPr>
      <dsp:spPr>
        <a:xfrm>
          <a:off x="381006" y="3428999"/>
          <a:ext cx="1563624" cy="616325"/>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Even though erased, until disk sectors are reused data are recoverable</a:t>
          </a:r>
        </a:p>
      </dsp:txBody>
      <dsp:txXfrm>
        <a:off x="399960" y="3447953"/>
        <a:ext cx="1525716" cy="578417"/>
      </dsp:txXfrm>
    </dsp:sp>
    <dsp:sp modelId="{188FBCD3-1600-D04D-8E8A-992194F0471C}">
      <dsp:nvSpPr>
        <dsp:cNvPr id="0" name=""/>
        <dsp:cNvSpPr/>
      </dsp:nvSpPr>
      <dsp:spPr>
        <a:xfrm>
          <a:off x="2139696" y="2227262"/>
          <a:ext cx="5678424" cy="1781810"/>
        </a:xfrm>
        <a:prstGeom prst="roundRect">
          <a:avLst>
            <a:gd name="adj" fmla="val 10500"/>
          </a:avLst>
        </a:prstGeom>
        <a:solidFill>
          <a:schemeClr val="accent3">
            <a:lumMod val="75000"/>
          </a:schemeClr>
        </a:solidFill>
        <a:ln w="28575"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1005733" numCol="1" spcCol="1270" anchor="t" anchorCtr="0">
          <a:noAutofit/>
        </a:bodyPr>
        <a:lstStyle/>
        <a:p>
          <a:pPr lvl="0" algn="l" defTabSz="1066800" rtl="0">
            <a:lnSpc>
              <a:spcPct val="90000"/>
            </a:lnSpc>
            <a:spcBef>
              <a:spcPct val="0"/>
            </a:spcBef>
            <a:spcAft>
              <a:spcPct val="35000"/>
            </a:spcAft>
          </a:pPr>
          <a:r>
            <a:rPr lang="en-US" sz="2400" b="1" kern="1200" dirty="0" smtClean="0">
              <a:solidFill>
                <a:schemeClr val="tx1"/>
              </a:solidFill>
              <a:latin typeface="+mj-lt"/>
            </a:rPr>
            <a:t>Approaches to encrypt stored data:</a:t>
          </a:r>
          <a:endParaRPr lang="en-US" sz="2400" kern="1200" dirty="0">
            <a:solidFill>
              <a:schemeClr val="tx1"/>
            </a:solidFill>
            <a:latin typeface="+mj-lt"/>
          </a:endParaRPr>
        </a:p>
      </dsp:txBody>
      <dsp:txXfrm>
        <a:off x="2194493" y="2282059"/>
        <a:ext cx="5568830" cy="1672216"/>
      </dsp:txXfrm>
    </dsp:sp>
    <dsp:sp modelId="{8CF22125-005B-ED4E-8441-F0AAC4C9ED8E}">
      <dsp:nvSpPr>
        <dsp:cNvPr id="0" name=""/>
        <dsp:cNvSpPr/>
      </dsp:nvSpPr>
      <dsp:spPr>
        <a:xfrm>
          <a:off x="2281656"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Use a commercially available encryption package</a:t>
          </a:r>
          <a:endParaRPr lang="en-US" sz="800" b="1" kern="1200" dirty="0">
            <a:latin typeface="+mj-lt"/>
          </a:endParaRPr>
        </a:p>
      </dsp:txBody>
      <dsp:txXfrm>
        <a:off x="2306315" y="3053736"/>
        <a:ext cx="1275601" cy="752496"/>
      </dsp:txXfrm>
    </dsp:sp>
    <dsp:sp modelId="{63CE57F3-E9E1-9C47-9735-2F58AA6459EA}">
      <dsp:nvSpPr>
        <dsp:cNvPr id="0" name=""/>
        <dsp:cNvSpPr/>
      </dsp:nvSpPr>
      <dsp:spPr>
        <a:xfrm>
          <a:off x="3636894"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Back-end appliance</a:t>
          </a:r>
          <a:endParaRPr lang="en-US" sz="800" kern="1200" dirty="0">
            <a:latin typeface="+mj-lt"/>
          </a:endParaRPr>
        </a:p>
      </dsp:txBody>
      <dsp:txXfrm>
        <a:off x="3661553" y="3053736"/>
        <a:ext cx="1275601" cy="752496"/>
      </dsp:txXfrm>
    </dsp:sp>
    <dsp:sp modelId="{55E054E3-CA31-BA4C-8F2E-C80ADFD26591}">
      <dsp:nvSpPr>
        <dsp:cNvPr id="0" name=""/>
        <dsp:cNvSpPr/>
      </dsp:nvSpPr>
      <dsp:spPr>
        <a:xfrm>
          <a:off x="4992132"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Library based tape encryption</a:t>
          </a:r>
          <a:endParaRPr lang="en-US" sz="800" kern="1200" dirty="0">
            <a:latin typeface="+mj-lt"/>
          </a:endParaRPr>
        </a:p>
      </dsp:txBody>
      <dsp:txXfrm>
        <a:off x="5016791" y="3053736"/>
        <a:ext cx="1275601" cy="752496"/>
      </dsp:txXfrm>
    </dsp:sp>
    <dsp:sp modelId="{1887D0B3-502C-A445-A08A-951A81A766EC}">
      <dsp:nvSpPr>
        <dsp:cNvPr id="0" name=""/>
        <dsp:cNvSpPr/>
      </dsp:nvSpPr>
      <dsp:spPr>
        <a:xfrm>
          <a:off x="6347370" y="3029077"/>
          <a:ext cx="1324919" cy="801814"/>
        </a:xfrm>
        <a:prstGeom prst="roundRect">
          <a:avLst>
            <a:gd name="adj" fmla="val 10500"/>
          </a:avLst>
        </a:prstGeom>
        <a:solidFill>
          <a:schemeClr val="lt1">
            <a:alpha val="90000"/>
            <a:hueOff val="0"/>
            <a:satOff val="0"/>
            <a:lumOff val="0"/>
            <a:alphaOff val="0"/>
          </a:schemeClr>
        </a:solidFill>
        <a:ln w="6350" cap="flat" cmpd="sng" algn="ctr">
          <a:solidFill>
            <a:srgbClr val="0000FF"/>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Background laptop/PC data encryption</a:t>
          </a:r>
          <a:endParaRPr lang="en-US" sz="800" kern="1200" dirty="0">
            <a:latin typeface="+mj-lt"/>
          </a:endParaRPr>
        </a:p>
      </dsp:txBody>
      <dsp:txXfrm>
        <a:off x="6372029" y="3053736"/>
        <a:ext cx="1275601" cy="7524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D7F12-172F-E746-B25A-8095484E1922}">
      <dsp:nvSpPr>
        <dsp:cNvPr id="0" name=""/>
        <dsp:cNvSpPr/>
      </dsp:nvSpPr>
      <dsp:spPr>
        <a:xfrm>
          <a:off x="1004"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effectLst/>
            </a:rPr>
            <a:t>Needed a replacement for 3DES</a:t>
          </a:r>
          <a:endParaRPr lang="en-US" sz="2400" kern="1200" dirty="0">
            <a:effectLst/>
          </a:endParaRPr>
        </a:p>
      </dsp:txBody>
      <dsp:txXfrm>
        <a:off x="1004" y="0"/>
        <a:ext cx="2611933" cy="1394460"/>
      </dsp:txXfrm>
    </dsp:sp>
    <dsp:sp modelId="{8BCCC83A-2845-2C41-8726-C6420FB0B836}">
      <dsp:nvSpPr>
        <dsp:cNvPr id="0" name=""/>
        <dsp:cNvSpPr/>
      </dsp:nvSpPr>
      <dsp:spPr>
        <a:xfrm>
          <a:off x="262197"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3DES was not reasonable for long term use</a:t>
          </a:r>
        </a:p>
      </dsp:txBody>
      <dsp:txXfrm>
        <a:off x="323398" y="1455661"/>
        <a:ext cx="1967144" cy="2898928"/>
      </dsp:txXfrm>
    </dsp:sp>
    <dsp:sp modelId="{3D24085E-7D27-8342-B893-64784A838C69}">
      <dsp:nvSpPr>
        <dsp:cNvPr id="0" name=""/>
        <dsp:cNvSpPr/>
      </dsp:nvSpPr>
      <dsp:spPr>
        <a:xfrm>
          <a:off x="2808833"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NIST called for proposals for a new AES in 1997</a:t>
          </a:r>
          <a:endParaRPr lang="en-US" sz="2400" kern="1200" dirty="0"/>
        </a:p>
      </dsp:txBody>
      <dsp:txXfrm>
        <a:off x="2808833" y="0"/>
        <a:ext cx="2611933" cy="1394460"/>
      </dsp:txXfrm>
    </dsp:sp>
    <dsp:sp modelId="{2F7DD57D-E033-D345-BE20-DA5ED5C15AE0}">
      <dsp:nvSpPr>
        <dsp:cNvPr id="0" name=""/>
        <dsp:cNvSpPr/>
      </dsp:nvSpPr>
      <dsp:spPr>
        <a:xfrm>
          <a:off x="3070026" y="139457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Should have a security strength equal to or better than 3DES</a:t>
          </a:r>
          <a:endParaRPr lang="en-US" sz="1300" kern="1200" dirty="0">
            <a:effectLst>
              <a:outerShdw blurRad="38100" dist="38100" dir="2700000" algn="tl">
                <a:srgbClr val="000000">
                  <a:alpha val="43137"/>
                </a:srgbClr>
              </a:outerShdw>
            </a:effectLst>
            <a:latin typeface="+mj-lt"/>
          </a:endParaRPr>
        </a:p>
      </dsp:txBody>
      <dsp:txXfrm>
        <a:off x="3089859" y="1414406"/>
        <a:ext cx="2049880" cy="637477"/>
      </dsp:txXfrm>
    </dsp:sp>
    <dsp:sp modelId="{32502699-8027-A547-B5B5-7795C0A9D368}">
      <dsp:nvSpPr>
        <dsp:cNvPr id="0" name=""/>
        <dsp:cNvSpPr/>
      </dsp:nvSpPr>
      <dsp:spPr>
        <a:xfrm>
          <a:off x="3070026" y="2175893"/>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Significantly improved efficiency</a:t>
          </a:r>
          <a:endParaRPr lang="en-US" sz="1300" kern="1200" dirty="0">
            <a:effectLst>
              <a:outerShdw blurRad="38100" dist="38100" dir="2700000" algn="tl">
                <a:srgbClr val="000000">
                  <a:alpha val="43137"/>
                </a:srgbClr>
              </a:outerShdw>
            </a:effectLst>
            <a:latin typeface="+mj-lt"/>
          </a:endParaRPr>
        </a:p>
      </dsp:txBody>
      <dsp:txXfrm>
        <a:off x="3089859" y="2195726"/>
        <a:ext cx="2049880" cy="637477"/>
      </dsp:txXfrm>
    </dsp:sp>
    <dsp:sp modelId="{0F5088D2-59EA-5548-80E2-3309C25C7018}">
      <dsp:nvSpPr>
        <dsp:cNvPr id="0" name=""/>
        <dsp:cNvSpPr/>
      </dsp:nvSpPr>
      <dsp:spPr>
        <a:xfrm>
          <a:off x="3070026" y="295721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Symmetric block cipher</a:t>
          </a:r>
          <a:endParaRPr lang="en-US" sz="1300" kern="1200" dirty="0">
            <a:effectLst>
              <a:outerShdw blurRad="38100" dist="38100" dir="2700000" algn="tl">
                <a:srgbClr val="000000">
                  <a:alpha val="43137"/>
                </a:srgbClr>
              </a:outerShdw>
            </a:effectLst>
            <a:latin typeface="+mj-lt"/>
          </a:endParaRPr>
        </a:p>
      </dsp:txBody>
      <dsp:txXfrm>
        <a:off x="3089859" y="2977045"/>
        <a:ext cx="2049880" cy="637477"/>
      </dsp:txXfrm>
    </dsp:sp>
    <dsp:sp modelId="{A9F685CA-EF48-034D-871D-D72673837C72}">
      <dsp:nvSpPr>
        <dsp:cNvPr id="0" name=""/>
        <dsp:cNvSpPr/>
      </dsp:nvSpPr>
      <dsp:spPr>
        <a:xfrm>
          <a:off x="3070026" y="3738532"/>
          <a:ext cx="2089546" cy="677143"/>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rtl="0">
            <a:lnSpc>
              <a:spcPct val="90000"/>
            </a:lnSpc>
            <a:spcBef>
              <a:spcPct val="0"/>
            </a:spcBef>
            <a:spcAft>
              <a:spcPct val="35000"/>
            </a:spcAft>
          </a:pPr>
          <a:r>
            <a:rPr lang="en-US" sz="1300" b="1" kern="1200" dirty="0" smtClean="0">
              <a:effectLst>
                <a:outerShdw blurRad="38100" dist="38100" dir="2700000" algn="tl">
                  <a:srgbClr val="000000">
                    <a:alpha val="43137"/>
                  </a:srgbClr>
                </a:outerShdw>
              </a:effectLst>
              <a:latin typeface="+mj-lt"/>
            </a:rPr>
            <a:t>128 bit data and 128/192/256 bit keys</a:t>
          </a:r>
          <a:endParaRPr lang="en-US" sz="1300" b="1" kern="1200" dirty="0">
            <a:effectLst>
              <a:outerShdw blurRad="38100" dist="38100" dir="2700000" algn="tl">
                <a:srgbClr val="000000">
                  <a:alpha val="43137"/>
                </a:srgbClr>
              </a:outerShdw>
            </a:effectLst>
            <a:latin typeface="+mj-lt"/>
          </a:endParaRPr>
        </a:p>
      </dsp:txBody>
      <dsp:txXfrm>
        <a:off x="3089859" y="3758365"/>
        <a:ext cx="2049880" cy="637477"/>
      </dsp:txXfrm>
    </dsp:sp>
    <dsp:sp modelId="{18147555-F082-0E40-924F-5E712089BBAA}">
      <dsp:nvSpPr>
        <dsp:cNvPr id="0" name=""/>
        <dsp:cNvSpPr/>
      </dsp:nvSpPr>
      <dsp:spPr>
        <a:xfrm>
          <a:off x="5616661" y="0"/>
          <a:ext cx="2611933" cy="464820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t>Selected </a:t>
          </a:r>
          <a:r>
            <a:rPr lang="en-US" sz="2400" b="1" kern="1200" dirty="0" err="1" smtClean="0"/>
            <a:t>Rijndael</a:t>
          </a:r>
          <a:r>
            <a:rPr lang="en-US" sz="2400" b="1" kern="1200" dirty="0" smtClean="0"/>
            <a:t> in November 2001</a:t>
          </a:r>
          <a:endParaRPr lang="en-US" sz="2400" kern="1200" dirty="0"/>
        </a:p>
      </dsp:txBody>
      <dsp:txXfrm>
        <a:off x="5616661" y="0"/>
        <a:ext cx="2611933" cy="1394460"/>
      </dsp:txXfrm>
    </dsp:sp>
    <dsp:sp modelId="{576361A2-9C21-E94B-A1A3-52D5EC9C8EEE}">
      <dsp:nvSpPr>
        <dsp:cNvPr id="0" name=""/>
        <dsp:cNvSpPr/>
      </dsp:nvSpPr>
      <dsp:spPr>
        <a:xfrm>
          <a:off x="5877855" y="1394460"/>
          <a:ext cx="2089546" cy="3021330"/>
        </a:xfrm>
        <a:prstGeom prst="roundRect">
          <a:avLst>
            <a:gd name="adj" fmla="val 10000"/>
          </a:avLst>
        </a:prstGeom>
        <a:solidFill>
          <a:srgbClr val="FF66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Published as </a:t>
          </a:r>
        </a:p>
        <a:p>
          <a:pPr lvl="0" algn="ctr" defTabSz="800100" rtl="0">
            <a:lnSpc>
              <a:spcPct val="90000"/>
            </a:lnSpc>
            <a:spcBef>
              <a:spcPct val="0"/>
            </a:spcBef>
            <a:spcAft>
              <a:spcPct val="35000"/>
            </a:spcAft>
          </a:pPr>
          <a:r>
            <a:rPr lang="en-US" sz="1800" b="1" kern="1200" dirty="0" smtClean="0">
              <a:effectLst>
                <a:outerShdw blurRad="38100" dist="38100" dir="2700000" algn="tl">
                  <a:srgbClr val="000000">
                    <a:alpha val="43137"/>
                  </a:srgbClr>
                </a:outerShdw>
              </a:effectLst>
              <a:latin typeface="+mj-lt"/>
            </a:rPr>
            <a:t>FIPS 197</a:t>
          </a:r>
        </a:p>
      </dsp:txBody>
      <dsp:txXfrm>
        <a:off x="5939056" y="1455661"/>
        <a:ext cx="1967144" cy="2898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0C844-4653-3B4A-877A-42D10E7D552F}">
      <dsp:nvSpPr>
        <dsp:cNvPr id="0" name=""/>
        <dsp:cNvSpPr/>
      </dsp:nvSpPr>
      <dsp:spPr>
        <a:xfrm>
          <a:off x="0" y="352199"/>
          <a:ext cx="7162800" cy="1461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mj-lt"/>
            </a:rPr>
            <a:t>Processes the input one block of elements at a time</a:t>
          </a:r>
          <a:endParaRPr lang="en-US" sz="1600" kern="1200" dirty="0">
            <a:latin typeface="+mj-lt"/>
          </a:endParaRPr>
        </a:p>
        <a:p>
          <a:pPr marL="171450" lvl="1" indent="-171450" algn="l" defTabSz="711200">
            <a:lnSpc>
              <a:spcPct val="90000"/>
            </a:lnSpc>
            <a:spcBef>
              <a:spcPct val="0"/>
            </a:spcBef>
            <a:spcAft>
              <a:spcPct val="15000"/>
            </a:spcAft>
            <a:buChar char="••"/>
          </a:pPr>
          <a:r>
            <a:rPr lang="en-US" sz="1600" kern="1200" dirty="0" smtClean="0">
              <a:latin typeface="+mj-lt"/>
            </a:rPr>
            <a:t>Produces an output block for each input block</a:t>
          </a:r>
        </a:p>
        <a:p>
          <a:pPr marL="171450" lvl="1" indent="-171450" algn="l" defTabSz="711200">
            <a:lnSpc>
              <a:spcPct val="90000"/>
            </a:lnSpc>
            <a:spcBef>
              <a:spcPct val="0"/>
            </a:spcBef>
            <a:spcAft>
              <a:spcPct val="15000"/>
            </a:spcAft>
            <a:buChar char="••"/>
          </a:pPr>
          <a:r>
            <a:rPr lang="en-US" sz="1600" kern="1200" dirty="0" smtClean="0">
              <a:latin typeface="+mj-lt"/>
            </a:rPr>
            <a:t>Can reuse keys</a:t>
          </a:r>
        </a:p>
        <a:p>
          <a:pPr marL="171450" lvl="1" indent="-171450" algn="l" defTabSz="711200">
            <a:lnSpc>
              <a:spcPct val="90000"/>
            </a:lnSpc>
            <a:spcBef>
              <a:spcPct val="0"/>
            </a:spcBef>
            <a:spcAft>
              <a:spcPct val="15000"/>
            </a:spcAft>
            <a:buChar char="••"/>
          </a:pPr>
          <a:r>
            <a:rPr lang="en-US" sz="1600" kern="1200" dirty="0" smtClean="0">
              <a:latin typeface="+mj-lt"/>
            </a:rPr>
            <a:t>More common</a:t>
          </a:r>
          <a:endParaRPr lang="en-US" sz="1600" kern="1200" dirty="0">
            <a:latin typeface="+mj-lt"/>
          </a:endParaRPr>
        </a:p>
      </dsp:txBody>
      <dsp:txXfrm>
        <a:off x="0" y="352199"/>
        <a:ext cx="7162800" cy="1461600"/>
      </dsp:txXfrm>
    </dsp:sp>
    <dsp:sp modelId="{079F0438-4146-1C44-B03D-FC56A77BC902}">
      <dsp:nvSpPr>
        <dsp:cNvPr id="0" name=""/>
        <dsp:cNvSpPr/>
      </dsp:nvSpPr>
      <dsp:spPr>
        <a:xfrm>
          <a:off x="4648177" y="0"/>
          <a:ext cx="219456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dirty="0" smtClean="0">
              <a:effectLst>
                <a:outerShdw blurRad="38100" dist="38100" dir="2700000" algn="tl">
                  <a:srgbClr val="000000">
                    <a:alpha val="43137"/>
                  </a:srgbClr>
                </a:outerShdw>
              </a:effectLst>
            </a:rPr>
            <a:t>Block Cipher</a:t>
          </a:r>
          <a:endParaRPr lang="en-US" sz="2000" b="1" kern="1200" dirty="0">
            <a:effectLst>
              <a:outerShdw blurRad="38100" dist="38100" dir="2700000" algn="tl">
                <a:srgbClr val="000000">
                  <a:alpha val="43137"/>
                </a:srgbClr>
              </a:outerShdw>
            </a:effectLst>
          </a:endParaRPr>
        </a:p>
      </dsp:txBody>
      <dsp:txXfrm>
        <a:off x="4671234" y="23057"/>
        <a:ext cx="2148446" cy="426206"/>
      </dsp:txXfrm>
    </dsp:sp>
    <dsp:sp modelId="{50C2B052-D272-0C4B-BC34-52ECD042C19E}">
      <dsp:nvSpPr>
        <dsp:cNvPr id="0" name=""/>
        <dsp:cNvSpPr/>
      </dsp:nvSpPr>
      <dsp:spPr>
        <a:xfrm>
          <a:off x="0" y="2236893"/>
          <a:ext cx="7162800" cy="2167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5913" tIns="333248" rIns="5559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mj-lt"/>
            </a:rPr>
            <a:t>Processes the input elements continuously</a:t>
          </a:r>
          <a:endParaRPr lang="en-US" sz="1600" kern="1200" dirty="0">
            <a:latin typeface="+mj-lt"/>
          </a:endParaRPr>
        </a:p>
        <a:p>
          <a:pPr marL="171450" lvl="1" indent="-171450" algn="l" defTabSz="711200">
            <a:lnSpc>
              <a:spcPct val="90000"/>
            </a:lnSpc>
            <a:spcBef>
              <a:spcPct val="0"/>
            </a:spcBef>
            <a:spcAft>
              <a:spcPct val="15000"/>
            </a:spcAft>
            <a:buChar char="••"/>
          </a:pPr>
          <a:r>
            <a:rPr lang="en-US" sz="1600" kern="1200" dirty="0" smtClean="0">
              <a:latin typeface="+mj-lt"/>
            </a:rPr>
            <a:t>Produces output one element at a time</a:t>
          </a:r>
        </a:p>
        <a:p>
          <a:pPr marL="171450" lvl="1" indent="-171450" algn="l" defTabSz="711200">
            <a:lnSpc>
              <a:spcPct val="90000"/>
            </a:lnSpc>
            <a:spcBef>
              <a:spcPct val="0"/>
            </a:spcBef>
            <a:spcAft>
              <a:spcPct val="15000"/>
            </a:spcAft>
            <a:buChar char="••"/>
          </a:pPr>
          <a:r>
            <a:rPr lang="en-US" sz="1600" kern="1200" dirty="0" smtClean="0">
              <a:latin typeface="+mj-lt"/>
            </a:rPr>
            <a:t>Primary advantage is that they are almost always faster and use far less code</a:t>
          </a:r>
        </a:p>
        <a:p>
          <a:pPr marL="171450" lvl="1" indent="-171450" algn="l" defTabSz="711200">
            <a:lnSpc>
              <a:spcPct val="90000"/>
            </a:lnSpc>
            <a:spcBef>
              <a:spcPct val="0"/>
            </a:spcBef>
            <a:spcAft>
              <a:spcPct val="15000"/>
            </a:spcAft>
            <a:buChar char="••"/>
          </a:pPr>
          <a:r>
            <a:rPr lang="en-US" sz="1600" kern="1200" dirty="0" smtClean="0">
              <a:latin typeface="+mj-lt"/>
            </a:rPr>
            <a:t>Encrypts plaintext one byte at a time</a:t>
          </a:r>
        </a:p>
        <a:p>
          <a:pPr marL="171450" lvl="1" indent="-171450" algn="l" defTabSz="711200">
            <a:lnSpc>
              <a:spcPct val="90000"/>
            </a:lnSpc>
            <a:spcBef>
              <a:spcPct val="0"/>
            </a:spcBef>
            <a:spcAft>
              <a:spcPct val="15000"/>
            </a:spcAft>
            <a:buChar char="••"/>
          </a:pPr>
          <a:r>
            <a:rPr lang="en-US" sz="1600" kern="1200" dirty="0" smtClean="0">
              <a:latin typeface="+mj-lt"/>
            </a:rPr>
            <a:t>Pseudorandom stream is one that is unpredictable without knowledge of the input key</a:t>
          </a:r>
          <a:endParaRPr lang="en-US" sz="1600" kern="1200" dirty="0">
            <a:latin typeface="+mj-lt"/>
          </a:endParaRPr>
        </a:p>
      </dsp:txBody>
      <dsp:txXfrm>
        <a:off x="0" y="2236893"/>
        <a:ext cx="7162800" cy="2167200"/>
      </dsp:txXfrm>
    </dsp:sp>
    <dsp:sp modelId="{C08EB4B2-2F49-7346-B3F8-4571FBD25FDB}">
      <dsp:nvSpPr>
        <dsp:cNvPr id="0" name=""/>
        <dsp:cNvSpPr/>
      </dsp:nvSpPr>
      <dsp:spPr>
        <a:xfrm>
          <a:off x="381000" y="2057402"/>
          <a:ext cx="2453681"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9516" tIns="0" rIns="189516" bIns="0" numCol="1" spcCol="1270" anchor="ctr" anchorCtr="0">
          <a:noAutofit/>
        </a:bodyPr>
        <a:lstStyle/>
        <a:p>
          <a:pPr lvl="0" algn="l" defTabSz="889000">
            <a:lnSpc>
              <a:spcPct val="90000"/>
            </a:lnSpc>
            <a:spcBef>
              <a:spcPct val="0"/>
            </a:spcBef>
            <a:spcAft>
              <a:spcPct val="35000"/>
            </a:spcAft>
          </a:pPr>
          <a:r>
            <a:rPr lang="en-US" sz="2000" b="1" kern="1200" smtClean="0">
              <a:effectLst>
                <a:outerShdw blurRad="38100" dist="38100" dir="2700000" algn="tl">
                  <a:srgbClr val="000000">
                    <a:alpha val="43137"/>
                  </a:srgbClr>
                </a:outerShdw>
              </a:effectLst>
            </a:rPr>
            <a:t>Stream Cipher</a:t>
          </a:r>
          <a:endParaRPr lang="en-US" sz="2000" b="1" kern="1200" dirty="0">
            <a:effectLst>
              <a:outerShdw blurRad="38100" dist="38100" dir="2700000" algn="tl">
                <a:srgbClr val="000000">
                  <a:alpha val="43137"/>
                </a:srgbClr>
              </a:outerShdw>
            </a:effectLst>
          </a:endParaRPr>
        </a:p>
      </dsp:txBody>
      <dsp:txXfrm>
        <a:off x="404057" y="2080459"/>
        <a:ext cx="2407567"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1C139-1F44-7D42-97B4-7E1B3C61C310}">
      <dsp:nvSpPr>
        <dsp:cNvPr id="0" name=""/>
        <dsp:cNvSpPr/>
      </dsp:nvSpPr>
      <dsp:spPr>
        <a:xfrm>
          <a:off x="0" y="0"/>
          <a:ext cx="4343400" cy="4343400"/>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2FAF4A-757D-EE44-8C29-6578B7BE8894}">
      <dsp:nvSpPr>
        <dsp:cNvPr id="0" name=""/>
        <dsp:cNvSpPr/>
      </dsp:nvSpPr>
      <dsp:spPr>
        <a:xfrm>
          <a:off x="2171700" y="0"/>
          <a:ext cx="5676900" cy="4343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Protects against active attacks</a:t>
          </a:r>
          <a:endParaRPr lang="en-US" sz="2500" b="0" kern="1200" dirty="0">
            <a:latin typeface="+mj-lt"/>
          </a:endParaRPr>
        </a:p>
      </dsp:txBody>
      <dsp:txXfrm>
        <a:off x="2171700" y="0"/>
        <a:ext cx="2838450" cy="1303022"/>
      </dsp:txXfrm>
    </dsp:sp>
    <dsp:sp modelId="{A56489F7-EC62-A848-9DD9-B3572A72D705}">
      <dsp:nvSpPr>
        <dsp:cNvPr id="0" name=""/>
        <dsp:cNvSpPr/>
      </dsp:nvSpPr>
      <dsp:spPr>
        <a:xfrm>
          <a:off x="760096" y="1303022"/>
          <a:ext cx="2823207" cy="2823207"/>
        </a:xfrm>
        <a:prstGeom prst="pie">
          <a:avLst>
            <a:gd name="adj1" fmla="val 5400000"/>
            <a:gd name="adj2" fmla="val 1620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4DDA5F-2390-A549-90B9-5F960E28DDE6}">
      <dsp:nvSpPr>
        <dsp:cNvPr id="0" name=""/>
        <dsp:cNvSpPr/>
      </dsp:nvSpPr>
      <dsp:spPr>
        <a:xfrm>
          <a:off x="2171700" y="1303022"/>
          <a:ext cx="5676900" cy="282320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Verifies received message is authentic</a:t>
          </a:r>
          <a:endParaRPr lang="en-US" sz="2500" b="0" kern="1200" dirty="0">
            <a:latin typeface="+mj-lt"/>
          </a:endParaRPr>
        </a:p>
      </dsp:txBody>
      <dsp:txXfrm>
        <a:off x="2171700" y="1303022"/>
        <a:ext cx="2838450" cy="1303018"/>
      </dsp:txXfrm>
    </dsp:sp>
    <dsp:sp modelId="{9FB7C61E-C4DD-B747-BB29-DCE1D55CED32}">
      <dsp:nvSpPr>
        <dsp:cNvPr id="0" name=""/>
        <dsp:cNvSpPr/>
      </dsp:nvSpPr>
      <dsp:spPr>
        <a:xfrm>
          <a:off x="1520190" y="2606041"/>
          <a:ext cx="1303018" cy="1303018"/>
        </a:xfrm>
        <a:prstGeom prst="pie">
          <a:avLst>
            <a:gd name="adj1" fmla="val 5400000"/>
            <a:gd name="adj2" fmla="val 1620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960AB30-E228-0044-AB56-9832EFB3F416}">
      <dsp:nvSpPr>
        <dsp:cNvPr id="0" name=""/>
        <dsp:cNvSpPr/>
      </dsp:nvSpPr>
      <dsp:spPr>
        <a:xfrm>
          <a:off x="2171700" y="2606041"/>
          <a:ext cx="5676900" cy="13030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b="0" kern="1200" dirty="0" smtClean="0">
              <a:latin typeface="+mj-lt"/>
            </a:rPr>
            <a:t>Can use conventional encryption</a:t>
          </a:r>
          <a:endParaRPr lang="en-US" sz="2500" b="0" kern="1200" dirty="0">
            <a:latin typeface="+mj-lt"/>
          </a:endParaRPr>
        </a:p>
      </dsp:txBody>
      <dsp:txXfrm>
        <a:off x="2171700" y="2606041"/>
        <a:ext cx="2838450" cy="1303018"/>
      </dsp:txXfrm>
    </dsp:sp>
    <dsp:sp modelId="{F63C5721-CDCD-0E44-857F-A3B146150CD4}">
      <dsp:nvSpPr>
        <dsp:cNvPr id="0" name=""/>
        <dsp:cNvSpPr/>
      </dsp:nvSpPr>
      <dsp:spPr>
        <a:xfrm>
          <a:off x="5010149" y="1303022"/>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smtClean="0">
              <a:latin typeface="+mj-lt"/>
            </a:rPr>
            <a:t>Contents have not been altered</a:t>
          </a:r>
          <a:endParaRPr lang="en-US" sz="1500" b="0" kern="1200" dirty="0">
            <a:latin typeface="+mj-lt"/>
          </a:endParaRPr>
        </a:p>
        <a:p>
          <a:pPr marL="114300" lvl="1" indent="-114300" algn="l" defTabSz="666750" rtl="0">
            <a:lnSpc>
              <a:spcPct val="90000"/>
            </a:lnSpc>
            <a:spcBef>
              <a:spcPct val="0"/>
            </a:spcBef>
            <a:spcAft>
              <a:spcPct val="15000"/>
            </a:spcAft>
            <a:buChar char="••"/>
          </a:pPr>
          <a:r>
            <a:rPr lang="en-US" sz="1500" b="0" kern="1200" dirty="0" smtClean="0">
              <a:latin typeface="+mj-lt"/>
            </a:rPr>
            <a:t>From authentic source</a:t>
          </a:r>
          <a:endParaRPr lang="en-US" sz="1500" b="0" kern="1200" dirty="0">
            <a:latin typeface="+mj-lt"/>
          </a:endParaRPr>
        </a:p>
        <a:p>
          <a:pPr marL="114300" lvl="1" indent="-114300" algn="l" defTabSz="666750" rtl="0">
            <a:lnSpc>
              <a:spcPct val="90000"/>
            </a:lnSpc>
            <a:spcBef>
              <a:spcPct val="0"/>
            </a:spcBef>
            <a:spcAft>
              <a:spcPct val="15000"/>
            </a:spcAft>
            <a:buChar char="••"/>
          </a:pPr>
          <a:r>
            <a:rPr lang="en-US" sz="1500" b="0" kern="1200" dirty="0" smtClean="0">
              <a:latin typeface="+mj-lt"/>
            </a:rPr>
            <a:t>Timely and in correct sequence</a:t>
          </a:r>
          <a:endParaRPr lang="en-US" sz="1500" b="0" kern="1200" dirty="0">
            <a:latin typeface="+mj-lt"/>
          </a:endParaRPr>
        </a:p>
      </dsp:txBody>
      <dsp:txXfrm>
        <a:off x="5010149" y="1303022"/>
        <a:ext cx="2838450" cy="1303018"/>
      </dsp:txXfrm>
    </dsp:sp>
    <dsp:sp modelId="{52907ABB-2798-234B-AC87-6694DC68A9CB}">
      <dsp:nvSpPr>
        <dsp:cNvPr id="0" name=""/>
        <dsp:cNvSpPr/>
      </dsp:nvSpPr>
      <dsp:spPr>
        <a:xfrm>
          <a:off x="5010149" y="2606041"/>
          <a:ext cx="2838450" cy="130301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rtl="0">
            <a:lnSpc>
              <a:spcPct val="90000"/>
            </a:lnSpc>
            <a:spcBef>
              <a:spcPct val="0"/>
            </a:spcBef>
            <a:spcAft>
              <a:spcPct val="15000"/>
            </a:spcAft>
            <a:buChar char="••"/>
          </a:pPr>
          <a:r>
            <a:rPr lang="en-US" sz="1500" b="0" kern="1200" dirty="0" smtClean="0">
              <a:latin typeface="+mj-lt"/>
            </a:rPr>
            <a:t>Only sender and receiver share a key</a:t>
          </a:r>
          <a:endParaRPr lang="en-US" sz="1500" b="0" kern="1200" dirty="0">
            <a:latin typeface="+mj-lt"/>
          </a:endParaRPr>
        </a:p>
      </dsp:txBody>
      <dsp:txXfrm>
        <a:off x="5010149" y="2606041"/>
        <a:ext cx="2838450" cy="1303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01A21-0AB8-4443-9CE3-0F53E4D1923D}">
      <dsp:nvSpPr>
        <dsp:cNvPr id="0" name=""/>
        <dsp:cNvSpPr/>
      </dsp:nvSpPr>
      <dsp:spPr>
        <a:xfrm>
          <a:off x="-5780666" y="-884761"/>
          <a:ext cx="6882091" cy="6882091"/>
        </a:xfrm>
        <a:prstGeom prst="blockArc">
          <a:avLst>
            <a:gd name="adj1" fmla="val 18900000"/>
            <a:gd name="adj2" fmla="val 2700000"/>
            <a:gd name="adj3" fmla="val 31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BCEACDC-FA18-214D-B477-D748A17EBD5C}">
      <dsp:nvSpPr>
        <dsp:cNvPr id="0" name=""/>
        <dsp:cNvSpPr/>
      </dsp:nvSpPr>
      <dsp:spPr>
        <a:xfrm>
          <a:off x="410367" y="269227"/>
          <a:ext cx="8230852"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ctr" anchorCtr="0">
          <a:noAutofit/>
        </a:bodyPr>
        <a:lstStyle/>
        <a:p>
          <a:pPr lvl="0" algn="l" defTabSz="577850" rtl="0">
            <a:lnSpc>
              <a:spcPct val="90000"/>
            </a:lnSpc>
            <a:spcBef>
              <a:spcPct val="0"/>
            </a:spcBef>
            <a:spcAft>
              <a:spcPct val="35000"/>
            </a:spcAft>
          </a:pPr>
          <a:r>
            <a:rPr lang="en-US" sz="1300" kern="1200" smtClean="0"/>
            <a:t>Can be applied to a block of data of any size</a:t>
          </a:r>
          <a:endParaRPr lang="en-US" sz="1300" kern="1200"/>
        </a:p>
      </dsp:txBody>
      <dsp:txXfrm>
        <a:off x="410367" y="269227"/>
        <a:ext cx="8230852" cy="538251"/>
      </dsp:txXfrm>
    </dsp:sp>
    <dsp:sp modelId="{089F918A-01EF-3E48-8134-9613D20377FA}">
      <dsp:nvSpPr>
        <dsp:cNvPr id="0" name=""/>
        <dsp:cNvSpPr/>
      </dsp:nvSpPr>
      <dsp:spPr>
        <a:xfrm>
          <a:off x="123405" y="261285"/>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06E968-547C-634E-900B-0BC15A4DFCDE}">
      <dsp:nvSpPr>
        <dsp:cNvPr id="0" name=""/>
        <dsp:cNvSpPr/>
      </dsp:nvSpPr>
      <dsp:spPr>
        <a:xfrm>
          <a:off x="853115" y="1076502"/>
          <a:ext cx="7788104" cy="538251"/>
        </a:xfrm>
        <a:prstGeom prst="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ctr" anchorCtr="0">
          <a:noAutofit/>
        </a:bodyPr>
        <a:lstStyle/>
        <a:p>
          <a:pPr lvl="0" algn="l" defTabSz="577850" rtl="0">
            <a:lnSpc>
              <a:spcPct val="90000"/>
            </a:lnSpc>
            <a:spcBef>
              <a:spcPct val="0"/>
            </a:spcBef>
            <a:spcAft>
              <a:spcPct val="35000"/>
            </a:spcAft>
          </a:pPr>
          <a:r>
            <a:rPr lang="en-US" sz="1300" kern="1200" smtClean="0"/>
            <a:t>Produces a fixed-length output</a:t>
          </a:r>
          <a:endParaRPr lang="en-US" sz="1300" kern="1200"/>
        </a:p>
      </dsp:txBody>
      <dsp:txXfrm>
        <a:off x="853115" y="1076502"/>
        <a:ext cx="7788104" cy="538251"/>
      </dsp:txXfrm>
    </dsp:sp>
    <dsp:sp modelId="{9F6A0BD0-BCC4-4241-BFF1-BD156983F18E}">
      <dsp:nvSpPr>
        <dsp:cNvPr id="0" name=""/>
        <dsp:cNvSpPr/>
      </dsp:nvSpPr>
      <dsp:spPr>
        <a:xfrm>
          <a:off x="566154" y="1068559"/>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AF95CB-12A5-8048-8535-0F6EB543B202}">
      <dsp:nvSpPr>
        <dsp:cNvPr id="0" name=""/>
        <dsp:cNvSpPr/>
      </dsp:nvSpPr>
      <dsp:spPr>
        <a:xfrm>
          <a:off x="1055573" y="1883776"/>
          <a:ext cx="7585646" cy="538251"/>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ctr" anchorCtr="0">
          <a:noAutofit/>
        </a:bodyPr>
        <a:lstStyle/>
        <a:p>
          <a:pPr lvl="0" algn="l" defTabSz="577850" rtl="0">
            <a:lnSpc>
              <a:spcPct val="90000"/>
            </a:lnSpc>
            <a:spcBef>
              <a:spcPct val="0"/>
            </a:spcBef>
            <a:spcAft>
              <a:spcPct val="35000"/>
            </a:spcAft>
          </a:pPr>
          <a:r>
            <a:rPr lang="en-US" sz="1300" kern="1200" smtClean="0"/>
            <a:t>H(x) is relatively easy to compute for any given x</a:t>
          </a:r>
          <a:endParaRPr lang="en-US" sz="1300" kern="1200"/>
        </a:p>
      </dsp:txBody>
      <dsp:txXfrm>
        <a:off x="1055573" y="1883776"/>
        <a:ext cx="7585646" cy="538251"/>
      </dsp:txXfrm>
    </dsp:sp>
    <dsp:sp modelId="{D4F67044-FF76-1043-9ED5-2F6312F32AA5}">
      <dsp:nvSpPr>
        <dsp:cNvPr id="0" name=""/>
        <dsp:cNvSpPr/>
      </dsp:nvSpPr>
      <dsp:spPr>
        <a:xfrm>
          <a:off x="778505" y="1870185"/>
          <a:ext cx="554136" cy="565432"/>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2FC5337-EF3A-1746-B44A-2109FDE2FA71}">
      <dsp:nvSpPr>
        <dsp:cNvPr id="0" name=""/>
        <dsp:cNvSpPr/>
      </dsp:nvSpPr>
      <dsp:spPr>
        <a:xfrm>
          <a:off x="1055573" y="2690540"/>
          <a:ext cx="7585646" cy="53825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t" anchorCtr="0">
          <a:noAutofit/>
        </a:bodyPr>
        <a:lstStyle/>
        <a:p>
          <a:pPr lvl="0" algn="l" defTabSz="577850" rtl="0">
            <a:lnSpc>
              <a:spcPct val="90000"/>
            </a:lnSpc>
            <a:spcBef>
              <a:spcPct val="0"/>
            </a:spcBef>
            <a:spcAft>
              <a:spcPct val="35000"/>
            </a:spcAft>
          </a:pPr>
          <a:r>
            <a:rPr lang="en-US" sz="1300" kern="1200" smtClean="0"/>
            <a:t>One-way or pre-image resistant</a:t>
          </a:r>
          <a:endParaRPr lang="en-US" sz="1300" kern="1200"/>
        </a:p>
        <a:p>
          <a:pPr marL="57150" lvl="1" indent="-57150" algn="l" defTabSz="444500" rtl="0">
            <a:lnSpc>
              <a:spcPct val="90000"/>
            </a:lnSpc>
            <a:spcBef>
              <a:spcPct val="0"/>
            </a:spcBef>
            <a:spcAft>
              <a:spcPct val="15000"/>
            </a:spcAft>
            <a:buChar char="••"/>
          </a:pPr>
          <a:r>
            <a:rPr lang="en-US" sz="1000" kern="1200" smtClean="0"/>
            <a:t>Computationally infeasible to find x such that H(x) = h</a:t>
          </a:r>
          <a:endParaRPr lang="en-US" sz="1000" kern="1200"/>
        </a:p>
      </dsp:txBody>
      <dsp:txXfrm>
        <a:off x="1055573" y="2690540"/>
        <a:ext cx="7585646" cy="538251"/>
      </dsp:txXfrm>
    </dsp:sp>
    <dsp:sp modelId="{EFF66B2C-21D5-B54C-8353-415B0BE1242E}">
      <dsp:nvSpPr>
        <dsp:cNvPr id="0" name=""/>
        <dsp:cNvSpPr/>
      </dsp:nvSpPr>
      <dsp:spPr>
        <a:xfrm>
          <a:off x="768611" y="2682597"/>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157EDB-C09D-A346-9965-3F2D7C3B2796}">
      <dsp:nvSpPr>
        <dsp:cNvPr id="0" name=""/>
        <dsp:cNvSpPr/>
      </dsp:nvSpPr>
      <dsp:spPr>
        <a:xfrm>
          <a:off x="853115" y="3497814"/>
          <a:ext cx="7788104" cy="538251"/>
        </a:xfrm>
        <a:prstGeom prst="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ctr" anchorCtr="0">
          <a:noAutofit/>
        </a:bodyPr>
        <a:lstStyle/>
        <a:p>
          <a:pPr lvl="0" algn="l" defTabSz="577850" rtl="0">
            <a:lnSpc>
              <a:spcPct val="90000"/>
            </a:lnSpc>
            <a:spcBef>
              <a:spcPct val="0"/>
            </a:spcBef>
            <a:spcAft>
              <a:spcPct val="35000"/>
            </a:spcAft>
          </a:pPr>
          <a:r>
            <a:rPr lang="en-US" sz="1300" kern="1200" smtClean="0"/>
            <a:t>Computationally infeasible to find y ≠ x such that H(y) = H(x)</a:t>
          </a:r>
          <a:endParaRPr lang="en-US" sz="1300" kern="1200"/>
        </a:p>
      </dsp:txBody>
      <dsp:txXfrm>
        <a:off x="853115" y="3497814"/>
        <a:ext cx="7788104" cy="538251"/>
      </dsp:txXfrm>
    </dsp:sp>
    <dsp:sp modelId="{184C4685-0A12-604C-804D-799D5DABB705}">
      <dsp:nvSpPr>
        <dsp:cNvPr id="0" name=""/>
        <dsp:cNvSpPr/>
      </dsp:nvSpPr>
      <dsp:spPr>
        <a:xfrm>
          <a:off x="566154" y="3489871"/>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96905BA-ECD1-2C46-A4C8-8EB01906446C}">
      <dsp:nvSpPr>
        <dsp:cNvPr id="0" name=""/>
        <dsp:cNvSpPr/>
      </dsp:nvSpPr>
      <dsp:spPr>
        <a:xfrm>
          <a:off x="410367" y="4305089"/>
          <a:ext cx="8230852" cy="538251"/>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7237" tIns="33020" rIns="33020" bIns="33020" numCol="1" spcCol="1270" anchor="t" anchorCtr="0">
          <a:noAutofit/>
        </a:bodyPr>
        <a:lstStyle/>
        <a:p>
          <a:pPr lvl="0" algn="l" defTabSz="577850" rtl="0">
            <a:lnSpc>
              <a:spcPct val="90000"/>
            </a:lnSpc>
            <a:spcBef>
              <a:spcPct val="0"/>
            </a:spcBef>
            <a:spcAft>
              <a:spcPct val="35000"/>
            </a:spcAft>
          </a:pPr>
          <a:r>
            <a:rPr lang="en-US" sz="1300" kern="1200" smtClean="0"/>
            <a:t>Collision resistant or strong collision resistance </a:t>
          </a:r>
          <a:endParaRPr lang="en-US" sz="1300" kern="1200"/>
        </a:p>
        <a:p>
          <a:pPr marL="57150" lvl="1" indent="-57150" algn="l" defTabSz="444500" rtl="0">
            <a:lnSpc>
              <a:spcPct val="90000"/>
            </a:lnSpc>
            <a:spcBef>
              <a:spcPct val="0"/>
            </a:spcBef>
            <a:spcAft>
              <a:spcPct val="15000"/>
            </a:spcAft>
            <a:buChar char="••"/>
          </a:pPr>
          <a:r>
            <a:rPr lang="en-US" sz="1000" kern="1200" smtClean="0"/>
            <a:t>Computationally infeasible to find any pair (x,y) such that H(x) = H(y)</a:t>
          </a:r>
          <a:endParaRPr lang="en-US" sz="1000" kern="1200"/>
        </a:p>
      </dsp:txBody>
      <dsp:txXfrm>
        <a:off x="410367" y="4305089"/>
        <a:ext cx="8230852" cy="538251"/>
      </dsp:txXfrm>
    </dsp:sp>
    <dsp:sp modelId="{E0C06DCE-7FDC-BD41-AB14-3F0C4DAA63C8}">
      <dsp:nvSpPr>
        <dsp:cNvPr id="0" name=""/>
        <dsp:cNvSpPr/>
      </dsp:nvSpPr>
      <dsp:spPr>
        <a:xfrm>
          <a:off x="123405" y="4297146"/>
          <a:ext cx="573923" cy="554136"/>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28530-9B83-C74D-91F6-77AB99468580}">
      <dsp:nvSpPr>
        <dsp:cNvPr id="0" name=""/>
        <dsp:cNvSpPr/>
      </dsp:nvSpPr>
      <dsp:spPr>
        <a:xfrm>
          <a:off x="1013"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There are two approaches to attacking a secure hash function:</a:t>
          </a:r>
          <a:endParaRPr lang="en-US" sz="1700" kern="1200" dirty="0"/>
        </a:p>
      </dsp:txBody>
      <dsp:txXfrm>
        <a:off x="35757" y="359100"/>
        <a:ext cx="2303018" cy="1116765"/>
      </dsp:txXfrm>
    </dsp:sp>
    <dsp:sp modelId="{4B463A52-E941-7E40-BC68-46C0B7843310}">
      <dsp:nvSpPr>
        <dsp:cNvPr id="0" name=""/>
        <dsp:cNvSpPr/>
      </dsp:nvSpPr>
      <dsp:spPr>
        <a:xfrm>
          <a:off x="238264" y="1510610"/>
          <a:ext cx="237250" cy="889689"/>
        </a:xfrm>
        <a:custGeom>
          <a:avLst/>
          <a:gdLst/>
          <a:ahLst/>
          <a:cxnLst/>
          <a:rect l="0" t="0" r="0" b="0"/>
          <a:pathLst>
            <a:path>
              <a:moveTo>
                <a:pt x="0" y="0"/>
              </a:moveTo>
              <a:lnTo>
                <a:pt x="0" y="889689"/>
              </a:lnTo>
              <a:lnTo>
                <a:pt x="237250" y="889689"/>
              </a:lnTo>
            </a:path>
          </a:pathLst>
        </a:custGeom>
        <a:noFill/>
        <a:ln w="9525" cap="flat" cmpd="sng" algn="ctr">
          <a:solidFill>
            <a:schemeClr val="accent6">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941C9D78-D120-9543-BD2D-35A95506A619}">
      <dsp:nvSpPr>
        <dsp:cNvPr id="0" name=""/>
        <dsp:cNvSpPr/>
      </dsp:nvSpPr>
      <dsp:spPr>
        <a:xfrm>
          <a:off x="475515" y="1807173"/>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6">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lvl="0" algn="l" defTabSz="622300" rtl="0">
            <a:lnSpc>
              <a:spcPct val="90000"/>
            </a:lnSpc>
            <a:spcBef>
              <a:spcPct val="0"/>
            </a:spcBef>
            <a:spcAft>
              <a:spcPct val="35000"/>
            </a:spcAft>
          </a:pPr>
          <a:r>
            <a:rPr lang="en-US" sz="1400" kern="1200" dirty="0" smtClean="0">
              <a:latin typeface="+mj-lt"/>
            </a:rPr>
            <a:t>Cryptanalysis</a:t>
          </a:r>
          <a:endParaRPr lang="en-US" sz="1400" kern="1200" dirty="0">
            <a:latin typeface="+mj-lt"/>
          </a:endParaRPr>
        </a:p>
        <a:p>
          <a:pPr marL="57150" lvl="1" indent="-57150" algn="l" defTabSz="488950" rtl="0">
            <a:lnSpc>
              <a:spcPct val="90000"/>
            </a:lnSpc>
            <a:spcBef>
              <a:spcPct val="0"/>
            </a:spcBef>
            <a:spcAft>
              <a:spcPct val="15000"/>
            </a:spcAft>
            <a:buChar char="••"/>
          </a:pPr>
          <a:r>
            <a:rPr lang="en-US" sz="1100" kern="1200" dirty="0" smtClean="0">
              <a:latin typeface="+mj-lt"/>
            </a:rPr>
            <a:t>Exploit logical weaknesses in the algorithm</a:t>
          </a:r>
          <a:endParaRPr lang="en-US" sz="1100" kern="1200" dirty="0">
            <a:latin typeface="+mj-lt"/>
          </a:endParaRPr>
        </a:p>
      </dsp:txBody>
      <dsp:txXfrm>
        <a:off x="510259" y="1841917"/>
        <a:ext cx="1828517" cy="1116765"/>
      </dsp:txXfrm>
    </dsp:sp>
    <dsp:sp modelId="{7F611DE7-6419-224B-B36E-23270D19B614}">
      <dsp:nvSpPr>
        <dsp:cNvPr id="0" name=""/>
        <dsp:cNvSpPr/>
      </dsp:nvSpPr>
      <dsp:spPr>
        <a:xfrm>
          <a:off x="238264" y="1510610"/>
          <a:ext cx="237250" cy="2372506"/>
        </a:xfrm>
        <a:custGeom>
          <a:avLst/>
          <a:gdLst/>
          <a:ahLst/>
          <a:cxnLst/>
          <a:rect l="0" t="0" r="0" b="0"/>
          <a:pathLst>
            <a:path>
              <a:moveTo>
                <a:pt x="0" y="0"/>
              </a:moveTo>
              <a:lnTo>
                <a:pt x="0" y="2372506"/>
              </a:lnTo>
              <a:lnTo>
                <a:pt x="237250" y="2372506"/>
              </a:lnTo>
            </a:path>
          </a:pathLst>
        </a:custGeom>
        <a:noFill/>
        <a:ln w="9525" cap="flat" cmpd="sng" algn="ctr">
          <a:solidFill>
            <a:schemeClr val="accent6">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7C968010-9241-F44F-BC28-2669B635FD43}">
      <dsp:nvSpPr>
        <dsp:cNvPr id="0" name=""/>
        <dsp:cNvSpPr/>
      </dsp:nvSpPr>
      <dsp:spPr>
        <a:xfrm>
          <a:off x="475515" y="3289989"/>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6">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lvl="0" algn="l" defTabSz="622300" rtl="0">
            <a:lnSpc>
              <a:spcPct val="90000"/>
            </a:lnSpc>
            <a:spcBef>
              <a:spcPct val="0"/>
            </a:spcBef>
            <a:spcAft>
              <a:spcPct val="35000"/>
            </a:spcAft>
          </a:pPr>
          <a:r>
            <a:rPr lang="en-US" sz="1400" kern="1200" dirty="0" smtClean="0">
              <a:latin typeface="+mj-lt"/>
            </a:rPr>
            <a:t>Brute-force attack</a:t>
          </a:r>
          <a:endParaRPr lang="en-US" sz="1400" kern="1200" dirty="0">
            <a:latin typeface="+mj-lt"/>
          </a:endParaRPr>
        </a:p>
        <a:p>
          <a:pPr marL="57150" lvl="1" indent="-57150" algn="l" defTabSz="488950" rtl="0">
            <a:lnSpc>
              <a:spcPct val="90000"/>
            </a:lnSpc>
            <a:spcBef>
              <a:spcPct val="0"/>
            </a:spcBef>
            <a:spcAft>
              <a:spcPct val="15000"/>
            </a:spcAft>
            <a:buChar char="••"/>
          </a:pPr>
          <a:r>
            <a:rPr lang="en-US" sz="1100" kern="1200" dirty="0" smtClean="0">
              <a:latin typeface="+mj-lt"/>
            </a:rPr>
            <a:t>Strength of hash function depends solely on the length of the hash code produced by the algorithm</a:t>
          </a:r>
          <a:endParaRPr lang="en-US" sz="1100" kern="1200" dirty="0">
            <a:latin typeface="+mj-lt"/>
          </a:endParaRPr>
        </a:p>
      </dsp:txBody>
      <dsp:txXfrm>
        <a:off x="510259" y="3324733"/>
        <a:ext cx="1828517" cy="1116765"/>
      </dsp:txXfrm>
    </dsp:sp>
    <dsp:sp modelId="{840280CE-60A5-C849-B404-9AB21DBE47A7}">
      <dsp:nvSpPr>
        <dsp:cNvPr id="0" name=""/>
        <dsp:cNvSpPr/>
      </dsp:nvSpPr>
      <dsp:spPr>
        <a:xfrm>
          <a:off x="2966646"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SHA most widely used hash algorithm</a:t>
          </a:r>
          <a:endParaRPr lang="en-US" sz="1700" kern="1200" dirty="0"/>
        </a:p>
      </dsp:txBody>
      <dsp:txXfrm>
        <a:off x="3001390" y="359100"/>
        <a:ext cx="2303018" cy="1116765"/>
      </dsp:txXfrm>
    </dsp:sp>
    <dsp:sp modelId="{4645D202-5DB6-6E4A-A9F9-2B1774BB297D}">
      <dsp:nvSpPr>
        <dsp:cNvPr id="0" name=""/>
        <dsp:cNvSpPr/>
      </dsp:nvSpPr>
      <dsp:spPr>
        <a:xfrm>
          <a:off x="5932279" y="324356"/>
          <a:ext cx="2372506" cy="118625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Additional secure hash function applications:</a:t>
          </a:r>
          <a:endParaRPr lang="en-US" sz="1700" kern="1200" dirty="0"/>
        </a:p>
      </dsp:txBody>
      <dsp:txXfrm>
        <a:off x="5967023" y="359100"/>
        <a:ext cx="2303018" cy="1116765"/>
      </dsp:txXfrm>
    </dsp:sp>
    <dsp:sp modelId="{CA53AD6B-B69A-E54E-AEBE-F2E47ADE0943}">
      <dsp:nvSpPr>
        <dsp:cNvPr id="0" name=""/>
        <dsp:cNvSpPr/>
      </dsp:nvSpPr>
      <dsp:spPr>
        <a:xfrm>
          <a:off x="6169530" y="1510610"/>
          <a:ext cx="237250" cy="889689"/>
        </a:xfrm>
        <a:custGeom>
          <a:avLst/>
          <a:gdLst/>
          <a:ahLst/>
          <a:cxnLst/>
          <a:rect l="0" t="0" r="0" b="0"/>
          <a:pathLst>
            <a:path>
              <a:moveTo>
                <a:pt x="0" y="0"/>
              </a:moveTo>
              <a:lnTo>
                <a:pt x="0" y="889689"/>
              </a:lnTo>
              <a:lnTo>
                <a:pt x="237250" y="889689"/>
              </a:lnTo>
            </a:path>
          </a:pathLst>
        </a:custGeom>
        <a:noFill/>
        <a:ln w="9525" cap="flat" cmpd="sng" algn="ctr">
          <a:solidFill>
            <a:schemeClr val="accent6">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AE608FC6-4BCB-4B40-BEF0-33A0CABF22D8}">
      <dsp:nvSpPr>
        <dsp:cNvPr id="0" name=""/>
        <dsp:cNvSpPr/>
      </dsp:nvSpPr>
      <dsp:spPr>
        <a:xfrm>
          <a:off x="6406781" y="1807173"/>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6">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lvl="0" algn="l" defTabSz="622300" rtl="0">
            <a:lnSpc>
              <a:spcPct val="90000"/>
            </a:lnSpc>
            <a:spcBef>
              <a:spcPct val="0"/>
            </a:spcBef>
            <a:spcAft>
              <a:spcPct val="35000"/>
            </a:spcAft>
          </a:pPr>
          <a:r>
            <a:rPr lang="en-US" sz="1400" kern="1200" dirty="0" smtClean="0">
              <a:latin typeface="+mj-lt"/>
            </a:rPr>
            <a:t>Passwords</a:t>
          </a:r>
          <a:endParaRPr lang="en-US" sz="1400" kern="1200" dirty="0">
            <a:latin typeface="+mj-lt"/>
          </a:endParaRPr>
        </a:p>
        <a:p>
          <a:pPr marL="57150" lvl="1" indent="-57150" algn="l" defTabSz="488950" rtl="0">
            <a:lnSpc>
              <a:spcPct val="90000"/>
            </a:lnSpc>
            <a:spcBef>
              <a:spcPct val="0"/>
            </a:spcBef>
            <a:spcAft>
              <a:spcPct val="15000"/>
            </a:spcAft>
            <a:buChar char="••"/>
          </a:pPr>
          <a:r>
            <a:rPr lang="en-US" sz="1100" kern="1200" dirty="0" smtClean="0">
              <a:latin typeface="+mj-lt"/>
            </a:rPr>
            <a:t>Hash of a password is stored by an operating system</a:t>
          </a:r>
          <a:endParaRPr lang="en-US" sz="1100" kern="1200" dirty="0">
            <a:latin typeface="+mj-lt"/>
          </a:endParaRPr>
        </a:p>
      </dsp:txBody>
      <dsp:txXfrm>
        <a:off x="6441525" y="1841917"/>
        <a:ext cx="1828517" cy="1116765"/>
      </dsp:txXfrm>
    </dsp:sp>
    <dsp:sp modelId="{D9D42A1B-051C-F843-A787-3AAA2B7A73F0}">
      <dsp:nvSpPr>
        <dsp:cNvPr id="0" name=""/>
        <dsp:cNvSpPr/>
      </dsp:nvSpPr>
      <dsp:spPr>
        <a:xfrm>
          <a:off x="6169530" y="1510610"/>
          <a:ext cx="237250" cy="2372506"/>
        </a:xfrm>
        <a:custGeom>
          <a:avLst/>
          <a:gdLst/>
          <a:ahLst/>
          <a:cxnLst/>
          <a:rect l="0" t="0" r="0" b="0"/>
          <a:pathLst>
            <a:path>
              <a:moveTo>
                <a:pt x="0" y="0"/>
              </a:moveTo>
              <a:lnTo>
                <a:pt x="0" y="2372506"/>
              </a:lnTo>
              <a:lnTo>
                <a:pt x="237250" y="2372506"/>
              </a:lnTo>
            </a:path>
          </a:pathLst>
        </a:custGeom>
        <a:noFill/>
        <a:ln w="9525" cap="flat" cmpd="sng" algn="ctr">
          <a:solidFill>
            <a:schemeClr val="accent6">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465CC7F0-69C0-5441-A36F-08900F6D9661}">
      <dsp:nvSpPr>
        <dsp:cNvPr id="0" name=""/>
        <dsp:cNvSpPr/>
      </dsp:nvSpPr>
      <dsp:spPr>
        <a:xfrm>
          <a:off x="6406781" y="3289989"/>
          <a:ext cx="1898005" cy="1186253"/>
        </a:xfrm>
        <a:prstGeom prst="roundRect">
          <a:avLst>
            <a:gd name="adj" fmla="val 10000"/>
          </a:avLst>
        </a:prstGeom>
        <a:solidFill>
          <a:schemeClr val="lt1">
            <a:alpha val="90000"/>
            <a:hueOff val="0"/>
            <a:satOff val="0"/>
            <a:lumOff val="0"/>
            <a:alphaOff val="0"/>
          </a:schemeClr>
        </a:solidFill>
        <a:ln w="9525" cap="flat" cmpd="sng" algn="ctr">
          <a:solidFill>
            <a:schemeClr val="accent6">
              <a:lumMod val="60000"/>
              <a:lum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t" anchorCtr="0">
          <a:noAutofit/>
        </a:bodyPr>
        <a:lstStyle/>
        <a:p>
          <a:pPr lvl="0" algn="l" defTabSz="622300" rtl="0">
            <a:lnSpc>
              <a:spcPct val="90000"/>
            </a:lnSpc>
            <a:spcBef>
              <a:spcPct val="0"/>
            </a:spcBef>
            <a:spcAft>
              <a:spcPct val="35000"/>
            </a:spcAft>
          </a:pPr>
          <a:r>
            <a:rPr lang="en-US" sz="1400" kern="1200" dirty="0" smtClean="0">
              <a:latin typeface="+mj-lt"/>
            </a:rPr>
            <a:t>Intrusion detection</a:t>
          </a:r>
          <a:endParaRPr lang="en-US" sz="1400" kern="1200" dirty="0">
            <a:latin typeface="+mj-lt"/>
          </a:endParaRPr>
        </a:p>
        <a:p>
          <a:pPr marL="57150" lvl="1" indent="-57150" algn="l" defTabSz="488950" rtl="0">
            <a:lnSpc>
              <a:spcPct val="90000"/>
            </a:lnSpc>
            <a:spcBef>
              <a:spcPct val="0"/>
            </a:spcBef>
            <a:spcAft>
              <a:spcPct val="15000"/>
            </a:spcAft>
            <a:buChar char="••"/>
          </a:pPr>
          <a:r>
            <a:rPr lang="en-US" sz="1100" kern="1200" dirty="0" smtClean="0">
              <a:latin typeface="+mj-lt"/>
            </a:rPr>
            <a:t>Store H(F) for each file on a system and secure the hash values</a:t>
          </a:r>
          <a:endParaRPr lang="en-US" sz="1100" kern="1200" dirty="0">
            <a:latin typeface="+mj-lt"/>
          </a:endParaRPr>
        </a:p>
      </dsp:txBody>
      <dsp:txXfrm>
        <a:off x="6441525" y="3324733"/>
        <a:ext cx="1828517" cy="11167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F313E-08D7-C74C-B243-12C7B35D646B}">
      <dsp:nvSpPr>
        <dsp:cNvPr id="0" name=""/>
        <dsp:cNvSpPr/>
      </dsp:nvSpPr>
      <dsp:spPr>
        <a:xfrm rot="16200000">
          <a:off x="-1287549"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cmpd="sng">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chemeClr val="tx1"/>
              </a:solidFill>
              <a:effectLst>
                <a:outerShdw blurRad="38100" dist="38100" dir="2700000" algn="tl">
                  <a:srgbClr val="000000">
                    <a:alpha val="43137"/>
                  </a:srgbClr>
                </a:outerShdw>
              </a:effectLst>
            </a:rPr>
            <a:t>Publicly proposed by </a:t>
          </a:r>
          <a:r>
            <a:rPr lang="en-US" sz="2100" b="1" kern="1200" dirty="0" err="1" smtClean="0">
              <a:solidFill>
                <a:schemeClr val="tx1"/>
              </a:solidFill>
              <a:effectLst>
                <a:outerShdw blurRad="38100" dist="38100" dir="2700000" algn="tl">
                  <a:srgbClr val="000000">
                    <a:alpha val="43137"/>
                  </a:srgbClr>
                </a:outerShdw>
              </a:effectLst>
            </a:rPr>
            <a:t>Diffie</a:t>
          </a:r>
          <a:r>
            <a:rPr lang="en-US" sz="2100" b="1" kern="1200" dirty="0" smtClean="0">
              <a:solidFill>
                <a:schemeClr val="tx1"/>
              </a:solidFill>
              <a:effectLst>
                <a:outerShdw blurRad="38100" dist="38100" dir="2700000" algn="tl">
                  <a:srgbClr val="000000">
                    <a:alpha val="43137"/>
                  </a:srgbClr>
                </a:outerShdw>
              </a:effectLst>
            </a:rPr>
            <a:t> and Hellman in 1976</a:t>
          </a:r>
        </a:p>
      </dsp:txBody>
      <dsp:txXfrm rot="5400000">
        <a:off x="1985" y="905192"/>
        <a:ext cx="1946895" cy="2715577"/>
      </dsp:txXfrm>
    </dsp:sp>
    <dsp:sp modelId="{9A5CAF2A-FD04-7B45-BE71-389250042074}">
      <dsp:nvSpPr>
        <dsp:cNvPr id="0" name=""/>
        <dsp:cNvSpPr/>
      </dsp:nvSpPr>
      <dsp:spPr>
        <a:xfrm rot="16200000">
          <a:off x="805362"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Based on mathematical functions</a:t>
          </a:r>
        </a:p>
      </dsp:txBody>
      <dsp:txXfrm rot="5400000">
        <a:off x="2094896" y="905192"/>
        <a:ext cx="1946895" cy="2715577"/>
      </dsp:txXfrm>
    </dsp:sp>
    <dsp:sp modelId="{A961D2C1-B6A0-5D42-B626-37C7B94374F3}">
      <dsp:nvSpPr>
        <dsp:cNvPr id="0" name=""/>
        <dsp:cNvSpPr/>
      </dsp:nvSpPr>
      <dsp:spPr>
        <a:xfrm rot="16200000">
          <a:off x="2898274"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t" anchorCtr="0">
          <a:noAutofit/>
        </a:bodyPr>
        <a:lstStyle/>
        <a:p>
          <a:pPr lvl="0" algn="l"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Asymmetric</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Uses two separate keys</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Public key and private key</a:t>
          </a:r>
        </a:p>
        <a:p>
          <a:pPr marL="171450" lvl="1" indent="-171450" algn="l" defTabSz="800100" rtl="0">
            <a:lnSpc>
              <a:spcPct val="90000"/>
            </a:lnSpc>
            <a:spcBef>
              <a:spcPct val="0"/>
            </a:spcBef>
            <a:spcAft>
              <a:spcPct val="15000"/>
            </a:spcAft>
            <a:buChar char="••"/>
          </a:pPr>
          <a:r>
            <a:rPr lang="en-US" sz="1800" b="1" kern="1200" dirty="0" smtClean="0">
              <a:solidFill>
                <a:srgbClr val="FFFFFF"/>
              </a:solidFill>
              <a:effectLst>
                <a:outerShdw blurRad="38100" dist="38100" dir="2700000" algn="tl">
                  <a:srgbClr val="000000">
                    <a:alpha val="43137"/>
                  </a:srgbClr>
                </a:outerShdw>
              </a:effectLst>
            </a:rPr>
            <a:t>Public key is made public for others to use</a:t>
          </a:r>
        </a:p>
      </dsp:txBody>
      <dsp:txXfrm rot="5400000">
        <a:off x="4187808" y="905192"/>
        <a:ext cx="1946895" cy="2715577"/>
      </dsp:txXfrm>
    </dsp:sp>
    <dsp:sp modelId="{D91625BD-AF6B-2A40-9E51-4E3EAA7D7071}">
      <dsp:nvSpPr>
        <dsp:cNvPr id="0" name=""/>
        <dsp:cNvSpPr/>
      </dsp:nvSpPr>
      <dsp:spPr>
        <a:xfrm rot="16200000">
          <a:off x="4991186" y="1289533"/>
          <a:ext cx="4525963" cy="1946895"/>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1270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0" rIns="133350" bIns="0" numCol="1" spcCol="1270" anchor="ctr" anchorCtr="0">
          <a:noAutofit/>
        </a:bodyPr>
        <a:lstStyle/>
        <a:p>
          <a:pPr lvl="0" algn="ctr" defTabSz="933450" rtl="0">
            <a:lnSpc>
              <a:spcPct val="90000"/>
            </a:lnSpc>
            <a:spcBef>
              <a:spcPct val="0"/>
            </a:spcBef>
            <a:spcAft>
              <a:spcPct val="35000"/>
            </a:spcAft>
          </a:pPr>
          <a:r>
            <a:rPr lang="en-US" sz="2100" b="1" kern="1200" dirty="0" smtClean="0">
              <a:solidFill>
                <a:srgbClr val="FFFFFF"/>
              </a:solidFill>
              <a:effectLst>
                <a:outerShdw blurRad="38100" dist="38100" dir="2700000" algn="tl">
                  <a:srgbClr val="000000">
                    <a:alpha val="43137"/>
                  </a:srgbClr>
                </a:outerShdw>
              </a:effectLst>
            </a:rPr>
            <a:t>Some form of protocol is needed for distribution</a:t>
          </a:r>
        </a:p>
      </dsp:txBody>
      <dsp:txXfrm rot="5400000">
        <a:off x="6280720" y="905192"/>
        <a:ext cx="1946895" cy="27155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D3EC6-63FE-CE49-9217-C94A6FD03A81}">
      <dsp:nvSpPr>
        <dsp:cNvPr id="0" name=""/>
        <dsp:cNvSpPr/>
      </dsp:nvSpPr>
      <dsp:spPr>
        <a:xfrm>
          <a:off x="3351047" y="114018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CBF5CF83-5352-CE44-BE2D-FF6863BB4406}">
      <dsp:nvSpPr>
        <dsp:cNvPr id="0" name=""/>
        <dsp:cNvSpPr/>
      </dsp:nvSpPr>
      <dsp:spPr>
        <a:xfrm>
          <a:off x="3160109" y="0"/>
          <a:ext cx="1909381" cy="10401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Computationally easy to create key pairs</a:t>
          </a:r>
          <a:endParaRPr lang="en-US" sz="1400" b="0" kern="1200" dirty="0">
            <a:latin typeface="+mj-lt"/>
          </a:endParaRPr>
        </a:p>
      </dsp:txBody>
      <dsp:txXfrm>
        <a:off x="3160109" y="0"/>
        <a:ext cx="1909381" cy="1040130"/>
      </dsp:txXfrm>
    </dsp:sp>
    <dsp:sp modelId="{8E380DE7-B5F0-AA41-8E03-85FF8168D5AC}">
      <dsp:nvSpPr>
        <dsp:cNvPr id="0" name=""/>
        <dsp:cNvSpPr/>
      </dsp:nvSpPr>
      <dsp:spPr>
        <a:xfrm>
          <a:off x="3846850" y="1426464"/>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A07820EA-A454-2A40-8E84-932A63A2E7FD}">
      <dsp:nvSpPr>
        <dsp:cNvPr id="0" name=""/>
        <dsp:cNvSpPr/>
      </dsp:nvSpPr>
      <dsp:spPr>
        <a:xfrm>
          <a:off x="5487645" y="990600"/>
          <a:ext cx="1809457" cy="113919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Computationally easy for sender knowing public key to encrypt messages</a:t>
          </a:r>
          <a:endParaRPr lang="en-US" sz="1400" b="0" kern="1200" dirty="0">
            <a:latin typeface="+mj-lt"/>
          </a:endParaRPr>
        </a:p>
      </dsp:txBody>
      <dsp:txXfrm>
        <a:off x="5487645" y="990600"/>
        <a:ext cx="1809457" cy="1139190"/>
      </dsp:txXfrm>
    </dsp:sp>
    <dsp:sp modelId="{0C8EFBCC-6841-4E4B-9588-BD62D245B7C2}">
      <dsp:nvSpPr>
        <dsp:cNvPr id="0" name=""/>
        <dsp:cNvSpPr/>
      </dsp:nvSpPr>
      <dsp:spPr>
        <a:xfrm>
          <a:off x="3846850" y="199903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33CAA8E1-A546-3A4F-9AB9-830F701D1C87}">
      <dsp:nvSpPr>
        <dsp:cNvPr id="0" name=""/>
        <dsp:cNvSpPr/>
      </dsp:nvSpPr>
      <dsp:spPr>
        <a:xfrm>
          <a:off x="5487645" y="2689479"/>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Computationally easy for receiver knowing private key to decrypt </a:t>
          </a:r>
          <a:r>
            <a:rPr lang="en-US" sz="1400" b="0" kern="1200" dirty="0" err="1" smtClean="0">
              <a:latin typeface="+mj-lt"/>
            </a:rPr>
            <a:t>ciphertext</a:t>
          </a:r>
          <a:endParaRPr lang="en-US" sz="1400" b="0" kern="1200" dirty="0">
            <a:latin typeface="+mj-lt"/>
          </a:endParaRPr>
        </a:p>
      </dsp:txBody>
      <dsp:txXfrm>
        <a:off x="5487645" y="2689479"/>
        <a:ext cx="1809457" cy="1272921"/>
      </dsp:txXfrm>
    </dsp:sp>
    <dsp:sp modelId="{0C33194B-EC9D-EA4C-AEE5-41108BF39654}">
      <dsp:nvSpPr>
        <dsp:cNvPr id="0" name=""/>
        <dsp:cNvSpPr/>
      </dsp:nvSpPr>
      <dsp:spPr>
        <a:xfrm>
          <a:off x="3351047" y="2285809"/>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50C4CE51-602A-8C44-929E-9A3D13E8D2B5}">
      <dsp:nvSpPr>
        <dsp:cNvPr id="0" name=""/>
        <dsp:cNvSpPr/>
      </dsp:nvSpPr>
      <dsp:spPr>
        <a:xfrm>
          <a:off x="3160109" y="3912870"/>
          <a:ext cx="1909381" cy="10401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Computationally infeasible for opponent to determine private key from public key</a:t>
          </a:r>
          <a:endParaRPr lang="en-US" sz="1400" b="0" kern="1200" dirty="0">
            <a:latin typeface="+mj-lt"/>
          </a:endParaRPr>
        </a:p>
      </dsp:txBody>
      <dsp:txXfrm>
        <a:off x="3160109" y="3912870"/>
        <a:ext cx="1909381" cy="1040130"/>
      </dsp:txXfrm>
    </dsp:sp>
    <dsp:sp modelId="{A5573CD2-FF88-514C-AE80-F7DA2A3F7661}">
      <dsp:nvSpPr>
        <dsp:cNvPr id="0" name=""/>
        <dsp:cNvSpPr/>
      </dsp:nvSpPr>
      <dsp:spPr>
        <a:xfrm>
          <a:off x="2855244" y="1999030"/>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E0AC0021-1596-B148-9E85-4FDA98742B7C}">
      <dsp:nvSpPr>
        <dsp:cNvPr id="0" name=""/>
        <dsp:cNvSpPr/>
      </dsp:nvSpPr>
      <dsp:spPr>
        <a:xfrm>
          <a:off x="932497" y="2689479"/>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Computationally infeasible for opponent to otherwise recover original message</a:t>
          </a:r>
          <a:endParaRPr lang="en-US" sz="1400" b="0" kern="1200" dirty="0">
            <a:latin typeface="+mj-lt"/>
          </a:endParaRPr>
        </a:p>
      </dsp:txBody>
      <dsp:txXfrm>
        <a:off x="932497" y="2689479"/>
        <a:ext cx="1809457" cy="1272921"/>
      </dsp:txXfrm>
    </dsp:sp>
    <dsp:sp modelId="{0EBB36E4-F466-8041-B21D-3DCBF2AD481F}">
      <dsp:nvSpPr>
        <dsp:cNvPr id="0" name=""/>
        <dsp:cNvSpPr/>
      </dsp:nvSpPr>
      <dsp:spPr>
        <a:xfrm>
          <a:off x="2855244" y="1426464"/>
          <a:ext cx="1527505" cy="1527505"/>
        </a:xfrm>
        <a:prstGeom prst="ellipse">
          <a:avLst/>
        </a:prstGeom>
        <a:gradFill rotWithShape="0">
          <a:gsLst>
            <a:gs pos="0">
              <a:schemeClr val="accent1">
                <a:alpha val="50000"/>
                <a:hueOff val="0"/>
                <a:satOff val="0"/>
                <a:lumOff val="0"/>
                <a:alphaOff val="0"/>
                <a:shade val="51000"/>
                <a:satMod val="130000"/>
              </a:schemeClr>
            </a:gs>
            <a:gs pos="80000">
              <a:schemeClr val="accent1">
                <a:alpha val="50000"/>
                <a:hueOff val="0"/>
                <a:satOff val="0"/>
                <a:lumOff val="0"/>
                <a:alphaOff val="0"/>
                <a:shade val="93000"/>
                <a:satMod val="130000"/>
              </a:schemeClr>
            </a:gs>
            <a:gs pos="100000">
              <a:schemeClr val="accent1">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sp>
    <dsp:sp modelId="{D3DEA3AD-6883-BC4D-87AF-F9004B2131BB}">
      <dsp:nvSpPr>
        <dsp:cNvPr id="0" name=""/>
        <dsp:cNvSpPr/>
      </dsp:nvSpPr>
      <dsp:spPr>
        <a:xfrm>
          <a:off x="932497" y="990600"/>
          <a:ext cx="1809457" cy="12729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622300" rtl="0">
            <a:lnSpc>
              <a:spcPct val="90000"/>
            </a:lnSpc>
            <a:spcBef>
              <a:spcPct val="0"/>
            </a:spcBef>
            <a:spcAft>
              <a:spcPct val="35000"/>
            </a:spcAft>
          </a:pPr>
          <a:r>
            <a:rPr lang="en-US" sz="1400" b="0" kern="1200" dirty="0" smtClean="0">
              <a:latin typeface="+mj-lt"/>
            </a:rPr>
            <a:t>Useful if either key can be used for each role</a:t>
          </a:r>
          <a:endParaRPr lang="en-US" sz="1400" b="0" kern="1200" dirty="0">
            <a:latin typeface="+mj-lt"/>
          </a:endParaRPr>
        </a:p>
      </dsp:txBody>
      <dsp:txXfrm>
        <a:off x="932497" y="990600"/>
        <a:ext cx="1809457" cy="12729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903D8-CF10-5C46-AE3C-3F7FB8806E74}">
      <dsp:nvSpPr>
        <dsp:cNvPr id="0" name=""/>
        <dsp:cNvSpPr/>
      </dsp:nvSpPr>
      <dsp:spPr>
        <a:xfrm>
          <a:off x="5359" y="45788"/>
          <a:ext cx="2749674" cy="1099869"/>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10795" rIns="0" bIns="10795" numCol="1" spcCol="1270" anchor="ctr" anchorCtr="0">
          <a:noAutofit/>
        </a:bodyPr>
        <a:lstStyle/>
        <a:p>
          <a:pPr lvl="0" algn="ctr" defTabSz="755650" rtl="0">
            <a:lnSpc>
              <a:spcPct val="90000"/>
            </a:lnSpc>
            <a:spcBef>
              <a:spcPct val="0"/>
            </a:spcBef>
            <a:spcAft>
              <a:spcPct val="35000"/>
            </a:spcAft>
          </a:pPr>
          <a:r>
            <a:rPr lang="en-US" sz="1700" b="1" kern="1200" dirty="0" smtClean="0">
              <a:solidFill>
                <a:schemeClr val="bg1"/>
              </a:solidFill>
            </a:rPr>
            <a:t>RSA (</a:t>
          </a:r>
          <a:r>
            <a:rPr lang="en-US" sz="1700" b="1" kern="1200" dirty="0" err="1" smtClean="0">
              <a:solidFill>
                <a:schemeClr val="bg1"/>
              </a:solidFill>
            </a:rPr>
            <a:t>Rivest</a:t>
          </a:r>
          <a:r>
            <a:rPr lang="en-US" sz="1700" b="1" kern="1200" dirty="0" smtClean="0">
              <a:solidFill>
                <a:schemeClr val="bg1"/>
              </a:solidFill>
            </a:rPr>
            <a:t>, Shamir, </a:t>
          </a:r>
          <a:r>
            <a:rPr lang="en-US" sz="1700" b="1" kern="1200" dirty="0" err="1" smtClean="0">
              <a:solidFill>
                <a:schemeClr val="bg1"/>
              </a:solidFill>
            </a:rPr>
            <a:t>Adleman</a:t>
          </a:r>
          <a:r>
            <a:rPr lang="en-US" sz="1700" b="1" kern="1200" dirty="0" smtClean="0">
              <a:solidFill>
                <a:schemeClr val="bg1"/>
              </a:solidFill>
            </a:rPr>
            <a:t>)</a:t>
          </a:r>
          <a:endParaRPr lang="en-US" sz="1700" b="1" kern="1200" dirty="0">
            <a:solidFill>
              <a:schemeClr val="bg1"/>
            </a:solidFill>
          </a:endParaRPr>
        </a:p>
      </dsp:txBody>
      <dsp:txXfrm>
        <a:off x="555294" y="45788"/>
        <a:ext cx="1649805" cy="1099869"/>
      </dsp:txXfrm>
    </dsp:sp>
    <dsp:sp modelId="{28A2FC20-6003-8645-9A43-AC37AB0FF304}">
      <dsp:nvSpPr>
        <dsp:cNvPr id="0" name=""/>
        <dsp:cNvSpPr/>
      </dsp:nvSpPr>
      <dsp:spPr>
        <a:xfrm>
          <a:off x="2397576" y="139277"/>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Developed in 1977</a:t>
          </a:r>
          <a:endParaRPr lang="en-US" sz="800" b="1" kern="1200" dirty="0">
            <a:latin typeface="+mj-lt"/>
          </a:endParaRPr>
        </a:p>
      </dsp:txBody>
      <dsp:txXfrm>
        <a:off x="2854022" y="139277"/>
        <a:ext cx="1369338" cy="912891"/>
      </dsp:txXfrm>
    </dsp:sp>
    <dsp:sp modelId="{4E672BD9-6E78-9049-960D-57B992DC6315}">
      <dsp:nvSpPr>
        <dsp:cNvPr id="0" name=""/>
        <dsp:cNvSpPr/>
      </dsp:nvSpPr>
      <dsp:spPr>
        <a:xfrm>
          <a:off x="4360293" y="139277"/>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Most widely accepted and implemented approach to public-key encryption</a:t>
          </a:r>
          <a:endParaRPr lang="en-US" sz="800" kern="1200" dirty="0">
            <a:latin typeface="+mj-lt"/>
          </a:endParaRPr>
        </a:p>
      </dsp:txBody>
      <dsp:txXfrm>
        <a:off x="4816739" y="139277"/>
        <a:ext cx="1369338" cy="912891"/>
      </dsp:txXfrm>
    </dsp:sp>
    <dsp:sp modelId="{B08EDA13-C7D8-284E-9D3B-ACA71EBF9B5B}">
      <dsp:nvSpPr>
        <dsp:cNvPr id="0" name=""/>
        <dsp:cNvSpPr/>
      </dsp:nvSpPr>
      <dsp:spPr>
        <a:xfrm>
          <a:off x="6323010" y="139277"/>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Block cipher in which the plaintext and </a:t>
          </a:r>
          <a:r>
            <a:rPr lang="en-US" sz="800" b="1" kern="1200" dirty="0" err="1" smtClean="0">
              <a:latin typeface="+mj-lt"/>
            </a:rPr>
            <a:t>ciphertext</a:t>
          </a:r>
          <a:r>
            <a:rPr lang="en-US" sz="800" b="1" kern="1200" dirty="0" smtClean="0">
              <a:latin typeface="+mj-lt"/>
            </a:rPr>
            <a:t> are integers between 0 and </a:t>
          </a:r>
          <a:r>
            <a:rPr lang="en-US" sz="800" b="1" i="1" kern="1200" dirty="0" smtClean="0">
              <a:latin typeface="+mj-lt"/>
            </a:rPr>
            <a:t>n</a:t>
          </a:r>
          <a:r>
            <a:rPr lang="en-US" sz="800" b="1" kern="1200" dirty="0" smtClean="0">
              <a:latin typeface="+mj-lt"/>
            </a:rPr>
            <a:t>-1 for some </a:t>
          </a:r>
          <a:r>
            <a:rPr lang="en-US" sz="800" b="1" i="1" kern="1200" dirty="0" smtClean="0">
              <a:latin typeface="+mj-lt"/>
            </a:rPr>
            <a:t>n</a:t>
          </a:r>
          <a:r>
            <a:rPr lang="en-US" sz="800" b="1" kern="1200" dirty="0" smtClean="0">
              <a:latin typeface="+mj-lt"/>
            </a:rPr>
            <a:t>.</a:t>
          </a:r>
          <a:endParaRPr lang="en-US" sz="800" kern="1200" dirty="0">
            <a:latin typeface="+mj-lt"/>
          </a:endParaRPr>
        </a:p>
      </dsp:txBody>
      <dsp:txXfrm>
        <a:off x="6779456" y="139277"/>
        <a:ext cx="1369338" cy="912891"/>
      </dsp:txXfrm>
    </dsp:sp>
    <dsp:sp modelId="{45A0C42B-B209-CF4E-B484-062F6062FA89}">
      <dsp:nvSpPr>
        <dsp:cNvPr id="0" name=""/>
        <dsp:cNvSpPr/>
      </dsp:nvSpPr>
      <dsp:spPr>
        <a:xfrm>
          <a:off x="5359" y="1299639"/>
          <a:ext cx="2749674" cy="1099869"/>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10795" rIns="0" bIns="10795" numCol="1" spcCol="1270" anchor="ctr" anchorCtr="0">
          <a:noAutofit/>
        </a:bodyPr>
        <a:lstStyle/>
        <a:p>
          <a:pPr lvl="0" algn="ctr" defTabSz="755650" rtl="0">
            <a:lnSpc>
              <a:spcPct val="90000"/>
            </a:lnSpc>
            <a:spcBef>
              <a:spcPct val="0"/>
            </a:spcBef>
            <a:spcAft>
              <a:spcPct val="35000"/>
            </a:spcAft>
          </a:pPr>
          <a:r>
            <a:rPr lang="en-US" sz="1700" b="1" kern="1200" dirty="0" err="1" smtClean="0">
              <a:solidFill>
                <a:schemeClr val="bg1"/>
              </a:solidFill>
            </a:rPr>
            <a:t>Diffie</a:t>
          </a:r>
          <a:r>
            <a:rPr lang="en-US" sz="1700" b="1" kern="1200" dirty="0" smtClean="0">
              <a:solidFill>
                <a:schemeClr val="bg1"/>
              </a:solidFill>
            </a:rPr>
            <a:t>-Hellman key exchange algorithm</a:t>
          </a:r>
          <a:endParaRPr lang="en-US" sz="1700" b="1" kern="1200" dirty="0">
            <a:solidFill>
              <a:schemeClr val="bg1"/>
            </a:solidFill>
          </a:endParaRPr>
        </a:p>
      </dsp:txBody>
      <dsp:txXfrm>
        <a:off x="555294" y="1299639"/>
        <a:ext cx="1649805" cy="1099869"/>
      </dsp:txXfrm>
    </dsp:sp>
    <dsp:sp modelId="{72A58BE9-107E-8547-9E30-596F655E4AA2}">
      <dsp:nvSpPr>
        <dsp:cNvPr id="0" name=""/>
        <dsp:cNvSpPr/>
      </dsp:nvSpPr>
      <dsp:spPr>
        <a:xfrm>
          <a:off x="2397576" y="1393128"/>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Enables two users to securely reach agreement about a shared secret that can be used as a secret key for subsequent symmetric encryption of messages</a:t>
          </a:r>
          <a:endParaRPr lang="en-US" sz="800" kern="1200" dirty="0">
            <a:latin typeface="+mj-lt"/>
          </a:endParaRPr>
        </a:p>
      </dsp:txBody>
      <dsp:txXfrm>
        <a:off x="2854022" y="1393128"/>
        <a:ext cx="1369338" cy="912891"/>
      </dsp:txXfrm>
    </dsp:sp>
    <dsp:sp modelId="{BBA6201A-A0D4-FE4F-99EF-FF32F623CC44}">
      <dsp:nvSpPr>
        <dsp:cNvPr id="0" name=""/>
        <dsp:cNvSpPr/>
      </dsp:nvSpPr>
      <dsp:spPr>
        <a:xfrm>
          <a:off x="4360293" y="1393128"/>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Limited to the exchange of the keys</a:t>
          </a:r>
          <a:endParaRPr lang="en-US" sz="800" kern="1200" dirty="0">
            <a:latin typeface="+mj-lt"/>
          </a:endParaRPr>
        </a:p>
      </dsp:txBody>
      <dsp:txXfrm>
        <a:off x="4816739" y="1393128"/>
        <a:ext cx="1369338" cy="912891"/>
      </dsp:txXfrm>
    </dsp:sp>
    <dsp:sp modelId="{DF9F50C0-44D4-B348-AB9D-EF514E34339F}">
      <dsp:nvSpPr>
        <dsp:cNvPr id="0" name=""/>
        <dsp:cNvSpPr/>
      </dsp:nvSpPr>
      <dsp:spPr>
        <a:xfrm>
          <a:off x="5359" y="2553490"/>
          <a:ext cx="2749674" cy="1099869"/>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10795" rIns="0" bIns="10795" numCol="1" spcCol="1270" anchor="ctr" anchorCtr="0">
          <a:noAutofit/>
        </a:bodyPr>
        <a:lstStyle/>
        <a:p>
          <a:pPr lvl="0" algn="ctr" defTabSz="755650" rtl="0">
            <a:lnSpc>
              <a:spcPct val="90000"/>
            </a:lnSpc>
            <a:spcBef>
              <a:spcPct val="0"/>
            </a:spcBef>
            <a:spcAft>
              <a:spcPct val="35000"/>
            </a:spcAft>
          </a:pPr>
          <a:r>
            <a:rPr lang="en-US" sz="1700" b="1" kern="1200" dirty="0" smtClean="0">
              <a:solidFill>
                <a:schemeClr val="bg1"/>
              </a:solidFill>
            </a:rPr>
            <a:t>Digital Signature Standard (DSS)</a:t>
          </a:r>
          <a:endParaRPr lang="en-US" sz="1700" b="1" kern="1200" dirty="0">
            <a:solidFill>
              <a:schemeClr val="bg1"/>
            </a:solidFill>
          </a:endParaRPr>
        </a:p>
      </dsp:txBody>
      <dsp:txXfrm>
        <a:off x="555294" y="2553490"/>
        <a:ext cx="1649805" cy="1099869"/>
      </dsp:txXfrm>
    </dsp:sp>
    <dsp:sp modelId="{39C2AA06-02B6-5443-BF51-6BA6751BFB9F}">
      <dsp:nvSpPr>
        <dsp:cNvPr id="0" name=""/>
        <dsp:cNvSpPr/>
      </dsp:nvSpPr>
      <dsp:spPr>
        <a:xfrm>
          <a:off x="2397576" y="2646979"/>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Provides only a digital signature function with SHA-1</a:t>
          </a:r>
          <a:endParaRPr lang="en-US" sz="800" kern="1200" dirty="0">
            <a:latin typeface="+mj-lt"/>
          </a:endParaRPr>
        </a:p>
      </dsp:txBody>
      <dsp:txXfrm>
        <a:off x="2854022" y="2646979"/>
        <a:ext cx="1369338" cy="912891"/>
      </dsp:txXfrm>
    </dsp:sp>
    <dsp:sp modelId="{72600144-09A5-2C43-90FB-A1DEEE3E4F9C}">
      <dsp:nvSpPr>
        <dsp:cNvPr id="0" name=""/>
        <dsp:cNvSpPr/>
      </dsp:nvSpPr>
      <dsp:spPr>
        <a:xfrm>
          <a:off x="4360293" y="2646979"/>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Cannot be used for encryption or key exchange</a:t>
          </a:r>
          <a:endParaRPr lang="en-US" sz="800" kern="1200" dirty="0">
            <a:latin typeface="+mj-lt"/>
          </a:endParaRPr>
        </a:p>
      </dsp:txBody>
      <dsp:txXfrm>
        <a:off x="4816739" y="2646979"/>
        <a:ext cx="1369338" cy="912891"/>
      </dsp:txXfrm>
    </dsp:sp>
    <dsp:sp modelId="{4034E211-A785-1A4E-A7B1-3EDAEBCAEF14}">
      <dsp:nvSpPr>
        <dsp:cNvPr id="0" name=""/>
        <dsp:cNvSpPr/>
      </dsp:nvSpPr>
      <dsp:spPr>
        <a:xfrm>
          <a:off x="5359" y="3807342"/>
          <a:ext cx="2749674" cy="1099869"/>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590" tIns="10795" rIns="0" bIns="10795" numCol="1" spcCol="1270" anchor="ctr" anchorCtr="0">
          <a:noAutofit/>
        </a:bodyPr>
        <a:lstStyle/>
        <a:p>
          <a:pPr lvl="0" algn="ctr" defTabSz="755650" rtl="0">
            <a:lnSpc>
              <a:spcPct val="90000"/>
            </a:lnSpc>
            <a:spcBef>
              <a:spcPct val="0"/>
            </a:spcBef>
            <a:spcAft>
              <a:spcPct val="35000"/>
            </a:spcAft>
          </a:pPr>
          <a:r>
            <a:rPr lang="en-US" sz="1700" b="1" kern="1200" dirty="0" smtClean="0">
              <a:solidFill>
                <a:schemeClr val="bg1"/>
              </a:solidFill>
            </a:rPr>
            <a:t>Elliptic curve cryptography (ECC)</a:t>
          </a:r>
          <a:endParaRPr lang="en-US" sz="1700" b="1" kern="1200" dirty="0">
            <a:solidFill>
              <a:schemeClr val="bg1"/>
            </a:solidFill>
          </a:endParaRPr>
        </a:p>
      </dsp:txBody>
      <dsp:txXfrm>
        <a:off x="555294" y="3807342"/>
        <a:ext cx="1649805" cy="1099869"/>
      </dsp:txXfrm>
    </dsp:sp>
    <dsp:sp modelId="{0A76FF4F-63DB-0547-8889-A3810581EB5D}">
      <dsp:nvSpPr>
        <dsp:cNvPr id="0" name=""/>
        <dsp:cNvSpPr/>
      </dsp:nvSpPr>
      <dsp:spPr>
        <a:xfrm>
          <a:off x="2397576" y="3900831"/>
          <a:ext cx="2282229" cy="912891"/>
        </a:xfrm>
        <a:prstGeom prst="chevron">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lvl="0" algn="ctr" defTabSz="355600" rtl="0">
            <a:lnSpc>
              <a:spcPct val="90000"/>
            </a:lnSpc>
            <a:spcBef>
              <a:spcPct val="0"/>
            </a:spcBef>
            <a:spcAft>
              <a:spcPct val="35000"/>
            </a:spcAft>
          </a:pPr>
          <a:r>
            <a:rPr lang="en-US" sz="800" b="1" kern="1200" dirty="0" smtClean="0">
              <a:latin typeface="+mj-lt"/>
            </a:rPr>
            <a:t>Security like RSA, but with much smaller keys</a:t>
          </a:r>
          <a:endParaRPr lang="en-US" sz="800" b="1" kern="1200" dirty="0">
            <a:latin typeface="+mj-lt"/>
          </a:endParaRPr>
        </a:p>
      </dsp:txBody>
      <dsp:txXfrm>
        <a:off x="2854022" y="3900831"/>
        <a:ext cx="1369338" cy="912891"/>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14811134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 GE, by William Stallings and Lawrie Brown, Chapter 2 “Cryptographic</a:t>
            </a:r>
            <a:r>
              <a:rPr lang="en-US" baseline="0" dirty="0" smtClean="0">
                <a:latin typeface="Times New Roman" pitchFamily="-107" charset="0"/>
              </a:rPr>
              <a:t> Tools</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232912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0FB07-83A7-4B7E-A1B7-BE81A374A197}" type="slidenum">
              <a:rPr lang="ar-SA" altLang="en-US"/>
              <a:pPr eaLnBrk="1" hangingPunct="1"/>
              <a:t>10</a:t>
            </a:fld>
            <a:endParaRPr lang="en-AU" altLang="en-US"/>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With a caesar cipher, there are only 26 possible keys, of which only 25 are of any use, since mapping A to A etc doesn't really obscure the message! cf. basic rule of cryptanalysis "check to ensure the cipher operator hasn't goofed and sent a plaintext message by mistake"! </a:t>
            </a:r>
          </a:p>
          <a:p>
            <a:pPr eaLnBrk="1" hangingPunct="1"/>
            <a:endParaRPr lang="en-AU" altLang="en-US" smtClean="0"/>
          </a:p>
          <a:p>
            <a:pPr eaLnBrk="1" hangingPunct="1"/>
            <a:r>
              <a:rPr lang="en-AU" altLang="en-US" smtClean="0"/>
              <a:t>Can try each of the keys (shifts) in turn, until can recognise the original message. </a:t>
            </a:r>
            <a:r>
              <a:rPr lang="en-US" altLang="en-US" smtClean="0"/>
              <a:t>See Stallings Fig 2.3 for example of search.</a:t>
            </a:r>
            <a:endParaRPr lang="en-AU" altLang="en-US" smtClean="0"/>
          </a:p>
          <a:p>
            <a:pPr eaLnBrk="1" hangingPunct="1"/>
            <a:endParaRPr lang="en-AU" altLang="en-US" smtClean="0"/>
          </a:p>
          <a:p>
            <a:pPr eaLnBrk="1" hangingPunct="1"/>
            <a:r>
              <a:rPr lang="en-AU" altLang="en-US" smtClean="0"/>
              <a:t>Note: as mentioned before, do need to be able to </a:t>
            </a:r>
            <a:r>
              <a:rPr lang="en-AU" altLang="en-US" b="1" smtClean="0"/>
              <a:t>recognise</a:t>
            </a:r>
            <a:r>
              <a:rPr lang="en-AU" altLang="en-US" smtClean="0"/>
              <a:t> when have an original message (ie is it English or whatever). Usually easy for humans, hard for computers. Though if using say compressed data could be much harder.</a:t>
            </a:r>
          </a:p>
          <a:p>
            <a:pPr eaLnBrk="1" hangingPunct="1"/>
            <a:endParaRPr lang="en-AU" altLang="en-US" smtClean="0"/>
          </a:p>
          <a:p>
            <a:pPr eaLnBrk="1" hangingPunct="1"/>
            <a:r>
              <a:rPr lang="en-AU" altLang="en-US" smtClean="0"/>
              <a:t>Example "GCUA VQ DTGCM" when broken gives "easy to break", with a shift of 2 (key C). </a:t>
            </a:r>
          </a:p>
        </p:txBody>
      </p:sp>
    </p:spTree>
    <p:extLst>
      <p:ext uri="{BB962C8B-B14F-4D97-AF65-F5344CB8AC3E}">
        <p14:creationId xmlns:p14="http://schemas.microsoft.com/office/powerpoint/2010/main" val="186824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CA54C7-BCD8-4121-B922-636A90490462}" type="slidenum">
              <a:rPr lang="ar-SA" altLang="en-US"/>
              <a:pPr eaLnBrk="1" hangingPunct="1"/>
              <a:t>11</a:t>
            </a:fld>
            <a:endParaRPr lang="en-AU" altLang="en-US"/>
          </a:p>
        </p:txBody>
      </p:sp>
      <p:sp>
        <p:nvSpPr>
          <p:cNvPr id="50179" name="Rectangle 2"/>
          <p:cNvSpPr>
            <a:spLocks noRo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extLst>
      <p:ext uri="{BB962C8B-B14F-4D97-AF65-F5344CB8AC3E}">
        <p14:creationId xmlns:p14="http://schemas.microsoft.com/office/powerpoint/2010/main" val="3190452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4575998-D3F2-4EB0-AA36-28FC1659A666}" type="slidenum">
              <a:rPr lang="ar-SA" altLang="en-US"/>
              <a:pPr eaLnBrk="1" hangingPunct="1"/>
              <a:t>12</a:t>
            </a:fld>
            <a:endParaRPr lang="en-AU" altLang="en-US"/>
          </a:p>
        </p:txBody>
      </p:sp>
      <p:sp>
        <p:nvSpPr>
          <p:cNvPr id="51203" name="Rectangle 2"/>
          <p:cNvSpPr>
            <a:spLocks noRo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This graph is based on counts done at ADFA in the late 1980's, and used to develop the tables published in Seberry &amp; Pieprzyk [SEBE89].</a:t>
            </a:r>
          </a:p>
          <a:p>
            <a:pPr eaLnBrk="1" hangingPunct="1"/>
            <a:endParaRPr lang="en-US" altLang="en-US" smtClean="0"/>
          </a:p>
          <a:p>
            <a:pPr eaLnBrk="1" hangingPunct="1"/>
            <a:r>
              <a:rPr lang="en-US" altLang="en-US" smtClean="0"/>
              <a:t>Note that all human languages have varying letter frequencies, though the number of letters and their frequencies varies.</a:t>
            </a:r>
          </a:p>
          <a:p>
            <a:pPr eaLnBrk="1" hangingPunct="1"/>
            <a:r>
              <a:rPr lang="en-AU" altLang="en-US" smtClean="0"/>
              <a:t>Seberry &amp; Pieprzyk [SEBE89] Appendix A has graphs for 20 languages (most European &amp; Japanese &amp; Malay).</a:t>
            </a:r>
          </a:p>
        </p:txBody>
      </p:sp>
    </p:spTree>
    <p:extLst>
      <p:ext uri="{BB962C8B-B14F-4D97-AF65-F5344CB8AC3E}">
        <p14:creationId xmlns:p14="http://schemas.microsoft.com/office/powerpoint/2010/main" val="38894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6B9F95-CF52-4A74-9DBC-964A2310C0DD}" type="slidenum">
              <a:rPr lang="ar-SA" altLang="en-US"/>
              <a:pPr eaLnBrk="1" hangingPunct="1"/>
              <a:t>13</a:t>
            </a:fld>
            <a:endParaRPr lang="en-AU" altLang="en-US"/>
          </a:p>
        </p:txBody>
      </p:sp>
      <p:sp>
        <p:nvSpPr>
          <p:cNvPr id="52227" name="Rectangle 2"/>
          <p:cNvSpPr>
            <a:spLocks noRo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The simplicity and strength of the monoalphabetic substitution cipher meant it dominated cryptographic use for the first millenium AD. It was broken by Arabic scientists. The earliest known description is in Abu al-Kindi's "A Manuscript on Deciphering Cryptographic Messages", published in the 9th century but only rediscovered in 1987 in Istanbul, but other later works also attest to their knowledge of the field.</a:t>
            </a:r>
          </a:p>
          <a:p>
            <a:pPr eaLnBrk="1" hangingPunct="1"/>
            <a:endParaRPr lang="en-AU" altLang="en-US" smtClean="0"/>
          </a:p>
          <a:p>
            <a:pPr eaLnBrk="1" hangingPunct="1"/>
            <a:r>
              <a:rPr lang="en-AU" altLang="en-US" smtClean="0"/>
              <a:t> </a:t>
            </a:r>
          </a:p>
        </p:txBody>
      </p:sp>
    </p:spTree>
    <p:extLst>
      <p:ext uri="{BB962C8B-B14F-4D97-AF65-F5344CB8AC3E}">
        <p14:creationId xmlns:p14="http://schemas.microsoft.com/office/powerpoint/2010/main" val="1852352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DB9CF64-0260-4DEB-80B1-6FC6C4D282FB}" type="slidenum">
              <a:rPr lang="ar-SA" altLang="en-US"/>
              <a:pPr eaLnBrk="1" hangingPunct="1"/>
              <a:t>15</a:t>
            </a:fld>
            <a:endParaRPr lang="en-AU" altLang="en-US"/>
          </a:p>
        </p:txBody>
      </p:sp>
      <p:sp>
        <p:nvSpPr>
          <p:cNvPr id="53251" name="Rectangle 2"/>
          <p:cNvSpPr>
            <a:spLocks noRo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Consider ways to reduce the "spikyness" of natural language text, since if just map one letter always to another, the frequency distribution is just shuffled. One approach is to encrypt more than one letter at once. Playfair cipher is an example of doing this.</a:t>
            </a:r>
          </a:p>
        </p:txBody>
      </p:sp>
    </p:spTree>
    <p:extLst>
      <p:ext uri="{BB962C8B-B14F-4D97-AF65-F5344CB8AC3E}">
        <p14:creationId xmlns:p14="http://schemas.microsoft.com/office/powerpoint/2010/main" val="3604200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7E3D964-66C3-4702-A252-1397DB0A6189}" type="slidenum">
              <a:rPr lang="ar-SA" altLang="en-US"/>
              <a:pPr eaLnBrk="1" hangingPunct="1"/>
              <a:t>16</a:t>
            </a:fld>
            <a:endParaRPr lang="en-AU" altLang="en-US"/>
          </a:p>
        </p:txBody>
      </p:sp>
      <p:sp>
        <p:nvSpPr>
          <p:cNvPr id="54275" name="Rectangle 2"/>
          <p:cNvSpPr>
            <a:spLocks noRo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Have here the rules for filling in the 5x5 matrix, L to R, top to bottom, first with keyword after duplicate letters have been removed, and then with the remain letters, with I/J used as a single letter. This example comes from Dorothy Sayer's book "Have His Carcase", in which Lord Peter Wimsey solves this, and describes the use of a probably word attack. </a:t>
            </a:r>
          </a:p>
        </p:txBody>
      </p:sp>
    </p:spTree>
    <p:extLst>
      <p:ext uri="{BB962C8B-B14F-4D97-AF65-F5344CB8AC3E}">
        <p14:creationId xmlns:p14="http://schemas.microsoft.com/office/powerpoint/2010/main" val="310775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857B480-11B4-428D-A25D-82896975D54B}" type="slidenum">
              <a:rPr lang="ar-SA" altLang="en-US"/>
              <a:pPr eaLnBrk="1" hangingPunct="1"/>
              <a:t>17</a:t>
            </a:fld>
            <a:endParaRPr lang="en-AU" altLang="en-US"/>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Note the various rules, and how you wrap from right side back to left, or from bottom back to top. Decrypting of course works exactly in reverse. Can see this by working the example pairs shown, backwards. </a:t>
            </a:r>
          </a:p>
        </p:txBody>
      </p:sp>
    </p:spTree>
    <p:extLst>
      <p:ext uri="{BB962C8B-B14F-4D97-AF65-F5344CB8AC3E}">
        <p14:creationId xmlns:p14="http://schemas.microsoft.com/office/powerpoint/2010/main" val="126004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19</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 A block cipher processes the plaintext input in fixed-size blocks and produces a block of </a:t>
            </a:r>
            <a:r>
              <a:rPr lang="en-US" dirty="0" err="1">
                <a:latin typeface="Times New Roman" pitchFamily="-110" charset="0"/>
                <a:ea typeface="ＭＳ Ｐゴシック" pitchFamily="-110" charset="-128"/>
                <a:cs typeface="ＭＳ Ｐゴシック" pitchFamily="-110" charset="-128"/>
              </a:rPr>
              <a:t>ciphertext</a:t>
            </a:r>
            <a:r>
              <a:rPr lang="en-US" dirty="0">
                <a:latin typeface="Times New Roman" pitchFamily="-110" charset="0"/>
                <a:ea typeface="ＭＳ Ｐゴシック" pitchFamily="-110" charset="-128"/>
                <a:cs typeface="ＭＳ Ｐゴシック" pitchFamily="-110" charset="-128"/>
              </a:rPr>
              <a:t> of equal size for each plaintext block. The algorithm processes longer plaintext amounts as a series of fixed-size blocks. The most important symmetric algorithms, all of which are block ciphers, are the Data Encryption Standard (DES), triple DES, and the Advanced Encryption Standard (AES); see Table </a:t>
            </a:r>
            <a:r>
              <a:rPr lang="en-US" dirty="0" smtClean="0">
                <a:latin typeface="Times New Roman" pitchFamily="-110" charset="0"/>
                <a:ea typeface="ＭＳ Ｐゴシック" pitchFamily="-110" charset="-128"/>
                <a:cs typeface="ＭＳ Ｐゴシック" pitchFamily="-110" charset="-128"/>
              </a:rPr>
              <a:t>2.1.  </a:t>
            </a:r>
            <a:r>
              <a:rPr lang="en-US" dirty="0">
                <a:latin typeface="Times New Roman" pitchFamily="-110" charset="0"/>
                <a:ea typeface="ＭＳ Ｐゴシック" pitchFamily="-110" charset="-128"/>
                <a:cs typeface="ＭＳ Ｐゴシック" pitchFamily="-110" charset="-128"/>
              </a:rPr>
              <a:t>This subsection provides an overview of these algorithms.  Chapter 20 presents the technical details.</a:t>
            </a:r>
          </a:p>
        </p:txBody>
      </p:sp>
    </p:spTree>
    <p:extLst>
      <p:ext uri="{BB962C8B-B14F-4D97-AF65-F5344CB8AC3E}">
        <p14:creationId xmlns:p14="http://schemas.microsoft.com/office/powerpoint/2010/main" val="4398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20</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 Until recently, the most widely used encryption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scheme was based on the Data Encryption Standard (DES) adopted in 1977 by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National Bureau of Standards, now the National Institute of Standards and Technology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(NIST), as FIPS PUB 46 (Data Encryption Standard , January 1977).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algorithm itself is referred to as the Data Encryption Algorithm (DEA). DES takes a</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plaintext block of 64 bits and a key of 56 bits, to produce a </a:t>
            </a:r>
            <a:r>
              <a:rPr lang="en-US" sz="1200" kern="1200" dirty="0" err="1" smtClean="0">
                <a:solidFill>
                  <a:schemeClr val="tx1"/>
                </a:solidFill>
                <a:effectLst/>
                <a:latin typeface="Arial" pitchFamily="-108" charset="0"/>
                <a:ea typeface="ＭＳ Ｐゴシック" pitchFamily="33" charset="-128"/>
                <a:cs typeface="ＭＳ Ｐゴシック" pitchFamily="33" charset="-128"/>
              </a:rPr>
              <a:t>ciphertext</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block of 64 bits.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Concerns about the strength of DES fall into two categories: concerns about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algorithm itself, and concerns about the use of a 56-bit key. The first concern refers to</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possibility that cryptanalysis is possible by exploiting the characteristics of the DES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algorithm. Over the years, there have been numerous attempts to find and exploit weaknesses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in the algorithm, making DES the most-studied encryption algorithm in existence.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Despite numerous approaches, no one has so far reported a fatal weakness in DES.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smtClean="0">
                <a:latin typeface="Arial" pitchFamily="-110" charset="0"/>
                <a:ea typeface="ＭＳ Ｐゴシック" pitchFamily="-110" charset="-128"/>
                <a:cs typeface="ＭＳ Ｐゴシック" pitchFamily="-110" charset="-128"/>
              </a:rPr>
              <a:t>56</a:t>
            </a:r>
          </a:p>
          <a:p>
            <a:r>
              <a:rPr lang="en-US" dirty="0" smtClean="0">
                <a:latin typeface="Arial" pitchFamily="-110" charset="0"/>
                <a:ea typeface="ＭＳ Ｐゴシック" pitchFamily="-110" charset="-128"/>
                <a:cs typeface="ＭＳ Ｐゴシック" pitchFamily="-110" charset="-128"/>
              </a:rPr>
              <a:t>possible keys, which is approximately 7.2 x 10</a:t>
            </a:r>
            <a:r>
              <a:rPr lang="en-US" baseline="30000" dirty="0" smtClean="0">
                <a:latin typeface="Arial" pitchFamily="-110" charset="0"/>
                <a:ea typeface="ＭＳ Ｐゴシック" pitchFamily="-110" charset="-128"/>
                <a:cs typeface="ＭＳ Ｐゴシック" pitchFamily="-110" charset="-128"/>
              </a:rPr>
              <a:t>16</a:t>
            </a:r>
            <a:r>
              <a:rPr lang="en-US" dirty="0" smtClean="0">
                <a:latin typeface="Arial" pitchFamily="-110" charset="0"/>
                <a:ea typeface="ＭＳ Ｐゴシック" pitchFamily="-110" charset="-128"/>
                <a:cs typeface="ＭＳ Ｐゴシック" pitchFamily="-110" charset="-128"/>
              </a:rPr>
              <a:t> keys.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Given the speed of commercial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off-the-shelf processors, this key length is woefully inadequate. A paper from Seagate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Technology [SEAG08] suggests that a rate of one billion (10</a:t>
            </a:r>
            <a:r>
              <a:rPr lang="en-US" sz="1200" kern="1200" baseline="30000" dirty="0" smtClean="0">
                <a:solidFill>
                  <a:schemeClr val="tx1"/>
                </a:solidFill>
                <a:effectLst/>
                <a:latin typeface="Arial" pitchFamily="-108" charset="0"/>
                <a:ea typeface="ＭＳ Ｐゴシック" pitchFamily="33" charset="-128"/>
                <a:cs typeface="ＭＳ Ｐゴシック" pitchFamily="33" charset="-128"/>
              </a:rPr>
              <a:t>9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key combinations per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second is reasonable for today’s multicore computers. Recent offerings confirm this.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Both Intel and AMD now offer hardware-based instructions to accelerate the use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of AES. Tests run on a contemporary multicore Intel machine resulted in an encryption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rate of about half a billion encryptions per second [BASU12]. Another recent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analysis suggests that with contemporary supercomputer technology, a rate of 10</a:t>
            </a:r>
            <a:r>
              <a:rPr lang="en-US" sz="1200" kern="1200" baseline="30000" dirty="0" smtClean="0">
                <a:solidFill>
                  <a:schemeClr val="tx1"/>
                </a:solidFill>
                <a:effectLst/>
                <a:latin typeface="Arial" pitchFamily="-108" charset="0"/>
                <a:ea typeface="ＭＳ Ｐゴシック" pitchFamily="33" charset="-128"/>
                <a:cs typeface="ＭＳ Ｐゴシック" pitchFamily="33" charset="-128"/>
              </a:rPr>
              <a:t>13</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encryptions/s is reasonable [AROR12].</a:t>
            </a:r>
          </a:p>
          <a:p>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34967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21</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Table 2.2 shows how much time is required for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 brute-force attack for various key sizes. As can be seen, a single PC can break</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DES in about a year; if multiple PCs work in parallel, the time is drastically shortened.</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And today’s supercomputers should be able to find a key in about an hour.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Key sizes of 128 bits or greater are effectively unbreakable using simply a brute-force</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approach. Even if we managed to speed up the attacking system by a factor</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of 1 trillion (10</a:t>
            </a:r>
            <a:r>
              <a:rPr lang="en-US" sz="1200" b="0" i="0" u="none" strike="noStrike" kern="1200" baseline="30000" dirty="0" smtClean="0">
                <a:solidFill>
                  <a:schemeClr val="tx1"/>
                </a:solidFill>
                <a:latin typeface="Arial" pitchFamily="-108" charset="0"/>
                <a:ea typeface="ＭＳ Ｐゴシック" pitchFamily="33" charset="-128"/>
                <a:cs typeface="ＭＳ Ｐゴシック" pitchFamily="33" charset="-128"/>
              </a:rPr>
              <a:t>12</a:t>
            </a:r>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 ), it would still take over 100,000 years to break a code using a</a:t>
            </a:r>
          </a:p>
          <a:p>
            <a:r>
              <a:rPr lang="en-US" sz="1200" b="0" i="0" u="none" strike="noStrike" kern="1200" baseline="0" dirty="0" smtClean="0">
                <a:solidFill>
                  <a:schemeClr val="tx1"/>
                </a:solidFill>
                <a:latin typeface="Arial" pitchFamily="-108" charset="0"/>
                <a:ea typeface="ＭＳ Ｐゴシック" pitchFamily="33" charset="-128"/>
                <a:cs typeface="ＭＳ Ｐゴシック" pitchFamily="33" charset="-128"/>
              </a:rPr>
              <a:t>128-bit key.</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512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 An important element in many computer security services and applications is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use of cryptographic algorithms. This chapter provides an overview of the various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types of algorithms, together with a discussion of their applicability. For each type of</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algorithm, we will introduce the most important standardized algorithms in common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use. For the technical details of the algorithms themselves, see Part Four.</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We begin with symmetric encryption, which is used in the widest variety of</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contexts, primarily to provide confidentiality. Next, we examine secure hash functions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and discuss their use in message authentication. The next section examines public-key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encryption, also known as asymmetric encryption. We then discuss the two most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important applications of public-key encryption, namely digital signatures and key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management. In the case of digital signatures, asymmetric encryption and secure hash</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functions are combined to produce an extremely useful tool.</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Finally, in this chapter, we provide an example of an application area for cryptographic</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algorithms by looking at the encryption of stored data.</a:t>
            </a:r>
            <a:endParaRPr lang="en-US" sz="1200" kern="1200" dirty="0">
              <a:solidFill>
                <a:schemeClr val="tx1"/>
              </a:solidFill>
              <a:effectLst/>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702804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22</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The life of DES was extended by the use of triple DES (3DES),</a:t>
            </a:r>
          </a:p>
          <a:p>
            <a:r>
              <a:rPr lang="en-US" dirty="0" smtClean="0">
                <a:latin typeface="Arial" pitchFamily="-110" charset="0"/>
                <a:ea typeface="ＭＳ Ｐゴシック" pitchFamily="-110" charset="-128"/>
                <a:cs typeface="ＭＳ Ｐゴシック" pitchFamily="-110" charset="-128"/>
              </a:rPr>
              <a:t>which involves repeating the basic DES algorithm three times, using either two</a:t>
            </a:r>
          </a:p>
          <a:p>
            <a:r>
              <a:rPr lang="en-US" dirty="0" smtClean="0">
                <a:latin typeface="Arial" pitchFamily="-110" charset="0"/>
                <a:ea typeface="ＭＳ Ｐゴシック" pitchFamily="-110" charset="-128"/>
                <a:cs typeface="ＭＳ Ｐゴシック" pitchFamily="-110" charset="-128"/>
              </a:rPr>
              <a:t>or three unique keys, for a key size of 112 or 168 bits. Triple DES (3DES) was</a:t>
            </a:r>
          </a:p>
          <a:p>
            <a:r>
              <a:rPr lang="en-US" dirty="0" smtClean="0">
                <a:latin typeface="Arial" pitchFamily="-110" charset="0"/>
                <a:ea typeface="ＭＳ Ｐゴシック" pitchFamily="-110" charset="-128"/>
                <a:cs typeface="ＭＳ Ｐゴシック" pitchFamily="-110" charset="-128"/>
              </a:rPr>
              <a:t>first standardized for use in financial applications in ANSI standard X9.17 in 1985.</a:t>
            </a:r>
          </a:p>
          <a:p>
            <a:r>
              <a:rPr lang="en-US" dirty="0" smtClean="0">
                <a:latin typeface="Arial" pitchFamily="-110" charset="0"/>
                <a:ea typeface="ＭＳ Ｐゴシック" pitchFamily="-110" charset="-128"/>
                <a:cs typeface="ＭＳ Ｐゴシック" pitchFamily="-110" charset="-128"/>
              </a:rPr>
              <a:t>3DES was incorporated as part of the Data Encryption Standard in 1999, with the</a:t>
            </a:r>
          </a:p>
          <a:p>
            <a:r>
              <a:rPr lang="en-US" dirty="0" smtClean="0">
                <a:latin typeface="Arial" pitchFamily="-110" charset="0"/>
                <a:ea typeface="ＭＳ Ｐゴシック" pitchFamily="-110" charset="-128"/>
                <a:cs typeface="ＭＳ Ｐゴシック" pitchFamily="-110" charset="-128"/>
              </a:rPr>
              <a:t>publication of FIPS PUB 46-3.</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3DES has two attractions that assure its widespread use over the next few</a:t>
            </a:r>
          </a:p>
          <a:p>
            <a:r>
              <a:rPr lang="en-US" dirty="0" smtClean="0">
                <a:latin typeface="Arial" pitchFamily="-110" charset="0"/>
                <a:ea typeface="ＭＳ Ｐゴシック" pitchFamily="-110" charset="-128"/>
                <a:cs typeface="ＭＳ Ｐゴシック" pitchFamily="-110" charset="-128"/>
              </a:rPr>
              <a:t>years. First, with its 168-bit key length, it overcomes the vulnerability to brute-force</a:t>
            </a:r>
          </a:p>
          <a:p>
            <a:r>
              <a:rPr lang="en-US" dirty="0" smtClean="0">
                <a:latin typeface="Arial" pitchFamily="-110" charset="0"/>
                <a:ea typeface="ＭＳ Ｐゴシック" pitchFamily="-110" charset="-128"/>
                <a:cs typeface="ＭＳ Ｐゴシック" pitchFamily="-110" charset="-128"/>
              </a:rPr>
              <a:t>attack of DES. Second, the underlying encryption algorithm in 3DES is the same as</a:t>
            </a:r>
          </a:p>
          <a:p>
            <a:r>
              <a:rPr lang="en-US" dirty="0" smtClean="0">
                <a:latin typeface="Arial" pitchFamily="-110" charset="0"/>
                <a:ea typeface="ＭＳ Ｐゴシック" pitchFamily="-110" charset="-128"/>
                <a:cs typeface="ＭＳ Ｐゴシック" pitchFamily="-110" charset="-128"/>
              </a:rPr>
              <a:t>in DES. This algorithm has been subjected to more scrutiny than any other encryption</a:t>
            </a:r>
          </a:p>
          <a:p>
            <a:r>
              <a:rPr lang="en-US" dirty="0" smtClean="0">
                <a:latin typeface="Arial" pitchFamily="-110" charset="0"/>
                <a:ea typeface="ＭＳ Ｐゴシック" pitchFamily="-110" charset="-128"/>
                <a:cs typeface="ＭＳ Ｐゴシック" pitchFamily="-110" charset="-128"/>
              </a:rPr>
              <a:t>algorithm over a longer period of time, and no effective cryptanalytic attack</a:t>
            </a:r>
          </a:p>
          <a:p>
            <a:r>
              <a:rPr lang="en-US" dirty="0" smtClean="0">
                <a:latin typeface="Arial" pitchFamily="-110" charset="0"/>
                <a:ea typeface="ＭＳ Ｐゴシック" pitchFamily="-110" charset="-128"/>
                <a:cs typeface="ＭＳ Ｐゴシック" pitchFamily="-110" charset="-128"/>
              </a:rPr>
              <a:t>based on the algorithm rather than brute force has been found. Accordingly, there</a:t>
            </a:r>
          </a:p>
          <a:p>
            <a:r>
              <a:rPr lang="en-US" dirty="0" smtClean="0">
                <a:latin typeface="Arial" pitchFamily="-110" charset="0"/>
                <a:ea typeface="ＭＳ Ｐゴシック" pitchFamily="-110" charset="-128"/>
                <a:cs typeface="ＭＳ Ｐゴシック" pitchFamily="-110" charset="-128"/>
              </a:rPr>
              <a:t>is a high level of confidence that 3DES is very resistant to cryptanalysis. If security</a:t>
            </a:r>
          </a:p>
          <a:p>
            <a:r>
              <a:rPr lang="en-US" dirty="0" smtClean="0">
                <a:latin typeface="Arial" pitchFamily="-110" charset="0"/>
                <a:ea typeface="ＭＳ Ｐゴシック" pitchFamily="-110" charset="-128"/>
                <a:cs typeface="ＭＳ Ｐゴシック" pitchFamily="-110" charset="-128"/>
              </a:rPr>
              <a:t>were the only consideration, then 3DES would be an appropriate choice for a standardized</a:t>
            </a:r>
          </a:p>
          <a:p>
            <a:r>
              <a:rPr lang="en-US" dirty="0" smtClean="0">
                <a:latin typeface="Arial" pitchFamily="-110" charset="0"/>
                <a:ea typeface="ＭＳ Ｐゴシック" pitchFamily="-110" charset="-128"/>
                <a:cs typeface="ＭＳ Ｐゴシック" pitchFamily="-110" charset="-128"/>
              </a:rPr>
              <a:t>encryption algorithm for decades to come.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principal drawback of 3DES is that the algorithm is relatively sluggish in</a:t>
            </a:r>
          </a:p>
          <a:p>
            <a:r>
              <a:rPr lang="en-US" dirty="0" smtClean="0">
                <a:latin typeface="Arial" pitchFamily="-110" charset="0"/>
                <a:ea typeface="ＭＳ Ｐゴシック" pitchFamily="-110" charset="-128"/>
                <a:cs typeface="ＭＳ Ｐゴシック" pitchFamily="-110" charset="-128"/>
              </a:rPr>
              <a:t>software. The original DES was designed for mid-1970s hardware implementation</a:t>
            </a:r>
          </a:p>
          <a:p>
            <a:r>
              <a:rPr lang="en-US" dirty="0" smtClean="0">
                <a:latin typeface="Arial" pitchFamily="-110" charset="0"/>
                <a:ea typeface="ＭＳ Ｐゴシック" pitchFamily="-110" charset="-128"/>
                <a:cs typeface="ＭＳ Ｐゴシック" pitchFamily="-110" charset="-128"/>
              </a:rPr>
              <a:t>and does not produce efficient software code. 3DES, which requires three times as</a:t>
            </a:r>
          </a:p>
          <a:p>
            <a:r>
              <a:rPr lang="en-US" dirty="0" smtClean="0">
                <a:latin typeface="Arial" pitchFamily="-110" charset="0"/>
                <a:ea typeface="ＭＳ Ｐゴシック" pitchFamily="-110" charset="-128"/>
                <a:cs typeface="ＭＳ Ｐゴシック" pitchFamily="-110" charset="-128"/>
              </a:rPr>
              <a:t>many calculations as DES, is correspondingly slower. A secondary drawback is that</a:t>
            </a:r>
          </a:p>
          <a:p>
            <a:r>
              <a:rPr lang="en-US" dirty="0" smtClean="0">
                <a:latin typeface="Arial" pitchFamily="-110" charset="0"/>
                <a:ea typeface="ＭＳ Ｐゴシック" pitchFamily="-110" charset="-128"/>
                <a:cs typeface="ＭＳ Ｐゴシック" pitchFamily="-110" charset="-128"/>
              </a:rPr>
              <a:t>both DES and 3DES use a 64-bit block size. For reasons of both efficiency and security,</a:t>
            </a:r>
          </a:p>
          <a:p>
            <a:r>
              <a:rPr lang="en-US" dirty="0" smtClean="0">
                <a:latin typeface="Arial" pitchFamily="-110" charset="0"/>
                <a:ea typeface="ＭＳ Ｐゴシック" pitchFamily="-110" charset="-128"/>
                <a:cs typeface="ＭＳ Ｐゴシック" pitchFamily="-110" charset="-128"/>
              </a:rPr>
              <a:t>a larger block size is desirable.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61649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23</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Because of its drawbacks, 3DES is not a</a:t>
            </a:r>
          </a:p>
          <a:p>
            <a:r>
              <a:rPr lang="en-US" dirty="0" smtClean="0">
                <a:latin typeface="Arial" pitchFamily="-110" charset="0"/>
                <a:ea typeface="ＭＳ Ｐゴシック" pitchFamily="-110" charset="-128"/>
                <a:cs typeface="ＭＳ Ｐゴシック" pitchFamily="-110" charset="-128"/>
              </a:rPr>
              <a:t>reasonable candidate for long-term use. As a replacement, NIST in 1997 issued a</a:t>
            </a:r>
          </a:p>
          <a:p>
            <a:r>
              <a:rPr lang="en-US" dirty="0" smtClean="0">
                <a:latin typeface="Arial" pitchFamily="-110" charset="0"/>
                <a:ea typeface="ＭＳ Ｐゴシック" pitchFamily="-110" charset="-128"/>
                <a:cs typeface="ＭＳ Ｐゴシック" pitchFamily="-110" charset="-128"/>
              </a:rPr>
              <a:t>call for proposals for a new Advanced Encryption Standard (AES), which should</a:t>
            </a:r>
          </a:p>
          <a:p>
            <a:r>
              <a:rPr lang="en-US" dirty="0" smtClean="0">
                <a:latin typeface="Arial" pitchFamily="-110" charset="0"/>
                <a:ea typeface="ＭＳ Ｐゴシック" pitchFamily="-110" charset="-128"/>
                <a:cs typeface="ＭＳ Ｐゴシック" pitchFamily="-110" charset="-128"/>
              </a:rPr>
              <a:t>have a security strength equal to or better than 3DES and significantly improved</a:t>
            </a:r>
          </a:p>
          <a:p>
            <a:r>
              <a:rPr lang="en-US" dirty="0" smtClean="0">
                <a:latin typeface="Arial" pitchFamily="-110" charset="0"/>
                <a:ea typeface="ＭＳ Ｐゴシック" pitchFamily="-110" charset="-128"/>
                <a:cs typeface="ＭＳ Ｐゴシック" pitchFamily="-110" charset="-128"/>
              </a:rPr>
              <a:t>efficiency. In addition to these general requirements, NIST specified that AES must</a:t>
            </a:r>
          </a:p>
          <a:p>
            <a:r>
              <a:rPr lang="en-US" dirty="0" smtClean="0">
                <a:latin typeface="Arial" pitchFamily="-110" charset="0"/>
                <a:ea typeface="ＭＳ Ｐゴシック" pitchFamily="-110" charset="-128"/>
                <a:cs typeface="ＭＳ Ｐゴシック" pitchFamily="-110" charset="-128"/>
              </a:rPr>
              <a:t>be a symmetric block cipher with a block length of 128 bits and support for key</a:t>
            </a:r>
          </a:p>
          <a:p>
            <a:r>
              <a:rPr lang="en-US" dirty="0" smtClean="0">
                <a:latin typeface="Arial" pitchFamily="-110" charset="0"/>
                <a:ea typeface="ＭＳ Ｐゴシック" pitchFamily="-110" charset="-128"/>
                <a:cs typeface="ＭＳ Ｐゴシック" pitchFamily="-110" charset="-128"/>
              </a:rPr>
              <a:t>lengths of 128, 192, and 256 bits. Evaluation criteria included security, computational</a:t>
            </a:r>
          </a:p>
          <a:p>
            <a:r>
              <a:rPr lang="en-US" dirty="0" smtClean="0">
                <a:latin typeface="Arial" pitchFamily="-110" charset="0"/>
                <a:ea typeface="ＭＳ Ｐゴシック" pitchFamily="-110" charset="-128"/>
                <a:cs typeface="ＭＳ Ｐゴシック" pitchFamily="-110" charset="-128"/>
              </a:rPr>
              <a:t>efficiency, memory requirements, hardware and software suitability, and flexibility.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a first round of evaluation, 15 proposed algorithms were accepted. A</a:t>
            </a:r>
          </a:p>
          <a:p>
            <a:r>
              <a:rPr lang="en-US" dirty="0" smtClean="0">
                <a:latin typeface="Arial" pitchFamily="-110" charset="0"/>
                <a:ea typeface="ＭＳ Ｐゴシック" pitchFamily="-110" charset="-128"/>
                <a:cs typeface="ＭＳ Ｐゴシック" pitchFamily="-110" charset="-128"/>
              </a:rPr>
              <a:t>second round narrowed the field to 5 algorithms. NIST completed its evaluation</a:t>
            </a:r>
          </a:p>
          <a:p>
            <a:r>
              <a:rPr lang="en-US" dirty="0" smtClean="0">
                <a:latin typeface="Arial" pitchFamily="-110" charset="0"/>
                <a:ea typeface="ＭＳ Ｐゴシック" pitchFamily="-110" charset="-128"/>
                <a:cs typeface="ＭＳ Ｐゴシック" pitchFamily="-110" charset="-128"/>
              </a:rPr>
              <a:t>process and published a final standard (FIPS PUB 197) in November of 2001. NIST</a:t>
            </a:r>
          </a:p>
          <a:p>
            <a:r>
              <a:rPr lang="en-US" dirty="0" smtClean="0">
                <a:latin typeface="Arial" pitchFamily="-110" charset="0"/>
                <a:ea typeface="ＭＳ Ｐゴシック" pitchFamily="-110" charset="-128"/>
                <a:cs typeface="ＭＳ Ｐゴシック" pitchFamily="-110" charset="-128"/>
              </a:rPr>
              <a:t>selected </a:t>
            </a:r>
            <a:r>
              <a:rPr lang="en-US" dirty="0" err="1" smtClean="0">
                <a:latin typeface="Arial" pitchFamily="-110" charset="0"/>
                <a:ea typeface="ＭＳ Ｐゴシック" pitchFamily="-110" charset="-128"/>
                <a:cs typeface="ＭＳ Ｐゴシック" pitchFamily="-110" charset="-128"/>
              </a:rPr>
              <a:t>Rijndael</a:t>
            </a:r>
            <a:r>
              <a:rPr lang="en-US" dirty="0" smtClean="0">
                <a:latin typeface="Arial" pitchFamily="-110" charset="0"/>
                <a:ea typeface="ＭＳ Ｐゴシック" pitchFamily="-110" charset="-128"/>
                <a:cs typeface="ＭＳ Ｐゴシック" pitchFamily="-110" charset="-128"/>
              </a:rPr>
              <a:t> as the proposed AES algorithm. AES is now widely available in</a:t>
            </a:r>
          </a:p>
          <a:p>
            <a:r>
              <a:rPr lang="en-US" dirty="0" smtClean="0">
                <a:latin typeface="Arial" pitchFamily="-110" charset="0"/>
                <a:ea typeface="ＭＳ Ｐゴシック" pitchFamily="-110" charset="-128"/>
                <a:cs typeface="ＭＳ Ｐゴシック" pitchFamily="-110" charset="-128"/>
              </a:rPr>
              <a:t>commercial products. AES is described in detail in Chapter 20.</a:t>
            </a:r>
            <a:endParaRPr lang="en-US" dirty="0" smtClean="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65416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t>Typically, symmetric encryption is applied to a</a:t>
            </a:r>
          </a:p>
          <a:p>
            <a:pPr>
              <a:defRPr/>
            </a:pPr>
            <a:r>
              <a:rPr lang="en-US" dirty="0" smtClean="0"/>
              <a:t>unit of data larger than a single 64-bit or 128-bit block. E-mail messages, network</a:t>
            </a:r>
          </a:p>
          <a:p>
            <a:pPr>
              <a:defRPr/>
            </a:pPr>
            <a:r>
              <a:rPr lang="en-US" dirty="0" smtClean="0"/>
              <a:t>packets, database records, and other plaintext sources must be broken up into a</a:t>
            </a:r>
          </a:p>
          <a:p>
            <a:pPr>
              <a:defRPr/>
            </a:pPr>
            <a:r>
              <a:rPr lang="en-US" dirty="0" smtClean="0"/>
              <a:t>series of fixed-length block for encryption by a symmetric block cipher. The simplest</a:t>
            </a:r>
          </a:p>
          <a:p>
            <a:pPr>
              <a:defRPr/>
            </a:pPr>
            <a:r>
              <a:rPr lang="en-US" dirty="0" smtClean="0"/>
              <a:t>approach to multiple-block encryption is known as electronic codebook (ECB)</a:t>
            </a:r>
          </a:p>
          <a:p>
            <a:pPr>
              <a:defRPr/>
            </a:pPr>
            <a:r>
              <a:rPr lang="en-US" dirty="0" smtClean="0"/>
              <a:t>mode, in which plaintext is handled </a:t>
            </a:r>
            <a:r>
              <a:rPr lang="en-US" i="1" dirty="0" err="1" smtClean="0"/>
              <a:t>b</a:t>
            </a:r>
            <a:r>
              <a:rPr lang="en-US" i="1" dirty="0" smtClean="0"/>
              <a:t> bits at a time and each block of plaintext is</a:t>
            </a:r>
          </a:p>
          <a:p>
            <a:pPr>
              <a:defRPr/>
            </a:pPr>
            <a:r>
              <a:rPr lang="en-US" dirty="0" smtClean="0"/>
              <a:t>encrypted using the same key. Typically </a:t>
            </a:r>
            <a:r>
              <a:rPr lang="en-US" i="1" dirty="0" smtClean="0"/>
              <a:t>b =64 or b =128</a:t>
            </a:r>
            <a:endParaRPr lang="en-US" dirty="0" smtClean="0"/>
          </a:p>
          <a:p>
            <a:pPr>
              <a:defRPr/>
            </a:pPr>
            <a:endParaRPr lang="en-US" dirty="0" smtClean="0"/>
          </a:p>
          <a:p>
            <a:pPr>
              <a:defRPr/>
            </a:pPr>
            <a:r>
              <a:rPr lang="en-US" dirty="0" smtClean="0"/>
              <a:t>For lengthy messages, the ECB mode may not be secure. A cryptanalyst may</a:t>
            </a:r>
          </a:p>
          <a:p>
            <a:pPr>
              <a:defRPr/>
            </a:pPr>
            <a:r>
              <a:rPr lang="en-US" dirty="0" smtClean="0"/>
              <a:t>be able to exploit regularities in the plaintext to ease the task of decryption. For</a:t>
            </a:r>
          </a:p>
          <a:p>
            <a:pPr>
              <a:defRPr/>
            </a:pPr>
            <a:r>
              <a:rPr lang="en-US" dirty="0" smtClean="0"/>
              <a:t>example, if it is known that the message always starts out with certain predefined</a:t>
            </a:r>
          </a:p>
          <a:p>
            <a:pPr>
              <a:defRPr/>
            </a:pPr>
            <a:r>
              <a:rPr lang="en-US" dirty="0" smtClean="0"/>
              <a:t>fields, then the cryptanalyst may have a number of known plaintext-</a:t>
            </a:r>
            <a:r>
              <a:rPr lang="en-US" dirty="0" err="1" smtClean="0"/>
              <a:t>ciphertext</a:t>
            </a:r>
            <a:r>
              <a:rPr lang="en-US" dirty="0" smtClean="0"/>
              <a:t> pairs</a:t>
            </a:r>
          </a:p>
          <a:p>
            <a:pPr>
              <a:defRPr/>
            </a:pPr>
            <a:r>
              <a:rPr lang="en-US" dirty="0" smtClean="0"/>
              <a:t>to work with.</a:t>
            </a:r>
          </a:p>
          <a:p>
            <a:pPr>
              <a:defRPr/>
            </a:pPr>
            <a:endParaRPr lang="en-US" dirty="0" smtClean="0"/>
          </a:p>
          <a:p>
            <a:pPr>
              <a:defRPr/>
            </a:pPr>
            <a:r>
              <a:rPr lang="en-US" dirty="0" smtClean="0"/>
              <a:t>To increase the security of symmetric block encryption for large sequences</a:t>
            </a:r>
          </a:p>
          <a:p>
            <a:pPr>
              <a:defRPr/>
            </a:pPr>
            <a:r>
              <a:rPr lang="en-US" dirty="0" smtClean="0"/>
              <a:t>of data, a number of alternative techniques have been developed, called </a:t>
            </a:r>
            <a:r>
              <a:rPr lang="en-US" b="1" dirty="0" smtClean="0"/>
              <a:t>modes of</a:t>
            </a:r>
          </a:p>
          <a:p>
            <a:pPr>
              <a:defRPr/>
            </a:pPr>
            <a:r>
              <a:rPr lang="en-US" b="1" dirty="0" smtClean="0"/>
              <a:t>operation. </a:t>
            </a:r>
            <a:r>
              <a:rPr lang="en-US" dirty="0" smtClean="0"/>
              <a:t>These modes overcome the weaknesses of ECB; each mode has its own</a:t>
            </a:r>
          </a:p>
          <a:p>
            <a:pPr>
              <a:defRPr/>
            </a:pPr>
            <a:r>
              <a:rPr lang="en-US" dirty="0" smtClean="0"/>
              <a:t>particular advantages. This topic is explored in Chapter 20.</a:t>
            </a:r>
            <a:endParaRPr lang="en-US" dirty="0"/>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24</a:t>
            </a:fld>
            <a:endParaRPr lang="en-AU" smtClean="0">
              <a:latin typeface="Arial" pitchFamily="-110" charset="0"/>
            </a:endParaRPr>
          </a:p>
        </p:txBody>
      </p:sp>
    </p:spTree>
    <p:extLst>
      <p:ext uri="{BB962C8B-B14F-4D97-AF65-F5344CB8AC3E}">
        <p14:creationId xmlns:p14="http://schemas.microsoft.com/office/powerpoint/2010/main" val="51587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25</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0" dirty="0" smtClean="0">
                <a:latin typeface="Arial" pitchFamily="-110" charset="0"/>
                <a:ea typeface="ＭＳ Ｐゴシック" pitchFamily="-110" charset="-128"/>
                <a:cs typeface="ＭＳ Ｐゴシック" pitchFamily="-110" charset="-128"/>
              </a:rPr>
              <a:t>Figure 2.2a shows the</a:t>
            </a:r>
          </a:p>
          <a:p>
            <a:r>
              <a:rPr lang="en-US" dirty="0" smtClean="0">
                <a:latin typeface="Arial" pitchFamily="-110" charset="0"/>
                <a:ea typeface="ＭＳ Ｐゴシック" pitchFamily="-110" charset="-128"/>
                <a:cs typeface="ＭＳ Ｐゴシック" pitchFamily="-110" charset="-128"/>
              </a:rPr>
              <a:t>ECB mode. A plaintext of length </a:t>
            </a:r>
            <a:r>
              <a:rPr lang="en-US" i="1" dirty="0" err="1" smtClean="0">
                <a:latin typeface="Arial" pitchFamily="-110" charset="0"/>
                <a:ea typeface="ＭＳ Ｐゴシック" pitchFamily="-110" charset="-128"/>
                <a:cs typeface="ＭＳ Ｐゴシック" pitchFamily="-110" charset="-128"/>
              </a:rPr>
              <a:t>nb</a:t>
            </a:r>
            <a:r>
              <a:rPr lang="en-US" i="1" dirty="0" smtClean="0">
                <a:latin typeface="Arial" pitchFamily="-110" charset="0"/>
                <a:ea typeface="ＭＳ Ｐゴシック" pitchFamily="-110" charset="-128"/>
                <a:cs typeface="ＭＳ Ｐゴシック" pitchFamily="-110" charset="-128"/>
              </a:rPr>
              <a:t> is divided into n b-bit blocks (P</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P</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,….,P</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Each block is encrypted using the same algorithm and the same encryption key, to</a:t>
            </a:r>
          </a:p>
          <a:p>
            <a:r>
              <a:rPr lang="en-US" dirty="0" smtClean="0">
                <a:latin typeface="Arial" pitchFamily="-110" charset="0"/>
                <a:ea typeface="ＭＳ Ｐゴシック" pitchFamily="-110" charset="-128"/>
                <a:cs typeface="ＭＳ Ｐゴシック" pitchFamily="-110" charset="-128"/>
              </a:rPr>
              <a:t>produce a sequence of </a:t>
            </a:r>
            <a:r>
              <a:rPr lang="en-US" i="1" dirty="0" smtClean="0">
                <a:latin typeface="Arial" pitchFamily="-110" charset="0"/>
                <a:ea typeface="ＭＳ Ｐゴシック" pitchFamily="-110" charset="-128"/>
                <a:cs typeface="ＭＳ Ｐゴシック" pitchFamily="-110" charset="-128"/>
              </a:rPr>
              <a:t>n b-bit blocks of </a:t>
            </a:r>
            <a:r>
              <a:rPr lang="en-US" i="1" dirty="0" err="1" smtClean="0">
                <a:latin typeface="Arial" pitchFamily="-110" charset="0"/>
                <a:ea typeface="ＭＳ Ｐゴシック" pitchFamily="-110" charset="-128"/>
                <a:cs typeface="ＭＳ Ｐゴシック" pitchFamily="-110" charset="-128"/>
              </a:rPr>
              <a:t>ciphertext</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1</a:t>
            </a:r>
            <a:r>
              <a:rPr lang="en-US" i="1" dirty="0" smtClean="0">
                <a:latin typeface="Arial" pitchFamily="-110" charset="0"/>
                <a:ea typeface="ＭＳ Ｐゴシック" pitchFamily="-110" charset="-128"/>
                <a:cs typeface="ＭＳ Ｐゴシック" pitchFamily="-110" charset="-128"/>
              </a:rPr>
              <a:t>, C</a:t>
            </a:r>
            <a:r>
              <a:rPr lang="en-US" i="1" baseline="-25000" dirty="0" smtClean="0">
                <a:latin typeface="Arial" pitchFamily="-110" charset="0"/>
                <a:ea typeface="ＭＳ Ｐゴシック" pitchFamily="-110" charset="-128"/>
                <a:cs typeface="ＭＳ Ｐゴシック" pitchFamily="-110" charset="-128"/>
              </a:rPr>
              <a:t>2</a:t>
            </a:r>
            <a:r>
              <a:rPr lang="en-US" i="1" dirty="0" smtClean="0">
                <a:latin typeface="Arial" pitchFamily="-110" charset="0"/>
                <a:ea typeface="ＭＳ Ｐゴシック" pitchFamily="-110" charset="-128"/>
                <a:cs typeface="ＭＳ Ｐゴシック" pitchFamily="-110" charset="-128"/>
              </a:rPr>
              <a:t>,….,C</a:t>
            </a:r>
            <a:r>
              <a:rPr lang="en-US" i="1" baseline="-25000" dirty="0" smtClean="0">
                <a:latin typeface="Arial" pitchFamily="-110" charset="0"/>
                <a:ea typeface="ＭＳ Ｐゴシック" pitchFamily="-110" charset="-128"/>
                <a:cs typeface="ＭＳ Ｐゴシック" pitchFamily="-110" charset="-128"/>
              </a:rPr>
              <a:t>n</a:t>
            </a:r>
            <a:r>
              <a:rPr lang="en-US" i="1" dirty="0" smtClean="0">
                <a:latin typeface="Arial" pitchFamily="-110" charset="0"/>
                <a:ea typeface="ＭＳ Ｐゴシック" pitchFamily="-110" charset="-128"/>
                <a:cs typeface="ＭＳ Ｐゴシック" pitchFamily="-110" charset="-128"/>
              </a:rPr>
              <a:t>).</a:t>
            </a:r>
          </a:p>
          <a:p>
            <a:endParaRPr lang="en-US" i="1" dirty="0" smtClean="0">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For lengthy messages, the ECB mode may not be secure. A cryptanalyst may be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able to exploit regularities in the plaintext to ease the task of decryption. For example,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if it is known that the message always starts out with certain predefined fields, then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cryptanalyst may have a number of known plaintext-</a:t>
            </a:r>
            <a:r>
              <a:rPr lang="en-US" sz="1200" kern="1200" dirty="0" err="1" smtClean="0">
                <a:solidFill>
                  <a:schemeClr val="tx1"/>
                </a:solidFill>
                <a:effectLst/>
                <a:latin typeface="Arial" pitchFamily="-108" charset="0"/>
                <a:ea typeface="ＭＳ Ｐゴシック" pitchFamily="33" charset="-128"/>
                <a:cs typeface="ＭＳ Ｐゴシック" pitchFamily="33" charset="-128"/>
              </a:rPr>
              <a:t>ciphertext</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pairs with which to work.</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To increase the security of symmetric block encryption for large sequences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of data, a number of alternative techniques have been developed, called modes of</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operation . These modes overcome the weaknesses of ECB; each mode has its own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particular advantages.</a:t>
            </a:r>
          </a:p>
          <a:p>
            <a:endParaRPr lang="en-US" i="1"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2.2b is a representative diagram of stream cipher structure. In this</a:t>
            </a:r>
          </a:p>
          <a:p>
            <a:r>
              <a:rPr lang="en-US" dirty="0" smtClean="0">
                <a:latin typeface="Arial" pitchFamily="-110" charset="0"/>
                <a:ea typeface="ＭＳ Ｐゴシック" pitchFamily="-110" charset="-128"/>
                <a:cs typeface="ＭＳ Ｐゴシック" pitchFamily="-110" charset="-128"/>
              </a:rPr>
              <a:t>structure a key is input to a pseudorandom bit generator that produces a stream</a:t>
            </a:r>
          </a:p>
          <a:p>
            <a:r>
              <a:rPr lang="en-US" dirty="0" smtClean="0">
                <a:latin typeface="Arial" pitchFamily="-110" charset="0"/>
                <a:ea typeface="ＭＳ Ｐゴシック" pitchFamily="-110" charset="-128"/>
                <a:cs typeface="ＭＳ Ｐゴシック" pitchFamily="-110" charset="-128"/>
              </a:rPr>
              <a:t>of 8-bit numbers that are apparently random. A pseudorandom stream is one that</a:t>
            </a:r>
          </a:p>
          <a:p>
            <a:r>
              <a:rPr lang="en-US" dirty="0" smtClean="0">
                <a:latin typeface="Arial" pitchFamily="-110" charset="0"/>
                <a:ea typeface="ＭＳ Ｐゴシック" pitchFamily="-110" charset="-128"/>
                <a:cs typeface="ＭＳ Ｐゴシック" pitchFamily="-110" charset="-128"/>
              </a:rPr>
              <a:t>is unpredictable without knowledge of the input key and which has an apparently</a:t>
            </a:r>
          </a:p>
          <a:p>
            <a:r>
              <a:rPr lang="en-US" dirty="0" smtClean="0">
                <a:latin typeface="Arial" pitchFamily="-110" charset="0"/>
                <a:ea typeface="ＭＳ Ｐゴシック" pitchFamily="-110" charset="-128"/>
                <a:cs typeface="ＭＳ Ｐゴシック" pitchFamily="-110" charset="-128"/>
              </a:rPr>
              <a:t>random character (see Section 2.5). The output of the generator, called a </a:t>
            </a:r>
            <a:r>
              <a:rPr lang="en-US" b="1" dirty="0" err="1" smtClean="0">
                <a:latin typeface="Arial" pitchFamily="-110" charset="0"/>
                <a:ea typeface="ＭＳ Ｐゴシック" pitchFamily="-110" charset="-128"/>
                <a:cs typeface="ＭＳ Ｐゴシック" pitchFamily="-110" charset="-128"/>
              </a:rPr>
              <a:t>keystream</a:t>
            </a:r>
            <a:r>
              <a:rPr lang="en-US" b="1" dirty="0" smtClean="0">
                <a:latin typeface="Arial" pitchFamily="-110" charset="0"/>
                <a:ea typeface="ＭＳ Ｐゴシック" pitchFamily="-110" charset="-128"/>
                <a:cs typeface="ＭＳ Ｐゴシック" pitchFamily="-110" charset="-128"/>
              </a:rPr>
              <a:t>,</a:t>
            </a:r>
          </a:p>
          <a:p>
            <a:r>
              <a:rPr lang="en-US" dirty="0" smtClean="0">
                <a:latin typeface="Arial" pitchFamily="-110" charset="0"/>
                <a:ea typeface="ＭＳ Ｐゴシック" pitchFamily="-110" charset="-128"/>
                <a:cs typeface="ＭＳ Ｐゴシック" pitchFamily="-110" charset="-128"/>
              </a:rPr>
              <a:t>is combined one byte at a time with the plaintext stream using the bitwise exclusive-</a:t>
            </a:r>
          </a:p>
          <a:p>
            <a:r>
              <a:rPr lang="en-US" dirty="0" smtClean="0">
                <a:latin typeface="Arial" pitchFamily="-110" charset="0"/>
                <a:ea typeface="ＭＳ Ｐゴシック" pitchFamily="-110" charset="-128"/>
                <a:cs typeface="ＭＳ Ｐゴシック" pitchFamily="-110" charset="-128"/>
              </a:rPr>
              <a:t>OR (XOR) operation.</a:t>
            </a:r>
            <a:endParaRPr lang="en-US" i="1" dirty="0" smtClean="0">
              <a:latin typeface="Arial" pitchFamily="-110" charset="0"/>
              <a:ea typeface="ＭＳ Ｐゴシック" pitchFamily="-110" charset="-128"/>
              <a:cs typeface="ＭＳ Ｐゴシック" pitchFamily="-110" charset="-128"/>
            </a:endParaRPr>
          </a:p>
          <a:p>
            <a:endParaRPr lang="en-US" i="1" dirty="0" smtClean="0">
              <a:latin typeface="Arial" pitchFamily="-110" charset="0"/>
              <a:ea typeface="ＭＳ Ｐゴシック" pitchFamily="-110" charset="-128"/>
              <a:cs typeface="ＭＳ Ｐゴシック" pitchFamily="-110" charset="-128"/>
            </a:endParaRPr>
          </a:p>
          <a:p>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97435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A </a:t>
            </a:r>
            <a:r>
              <a:rPr lang="en-US" i="1" dirty="0" smtClean="0"/>
              <a:t>block cipher </a:t>
            </a:r>
            <a:r>
              <a:rPr lang="en-US" i="0" dirty="0" smtClean="0"/>
              <a:t>processes the input one block of elements at a time, producing an</a:t>
            </a:r>
          </a:p>
          <a:p>
            <a:pPr>
              <a:defRPr/>
            </a:pPr>
            <a:r>
              <a:rPr lang="en-US" i="0" dirty="0" smtClean="0"/>
              <a:t>output block for </a:t>
            </a:r>
            <a:r>
              <a:rPr lang="en-US" dirty="0" smtClean="0"/>
              <a:t>each input block. A </a:t>
            </a:r>
            <a:r>
              <a:rPr lang="en-US" i="1" dirty="0" smtClean="0"/>
              <a:t>stream cipher </a:t>
            </a:r>
            <a:r>
              <a:rPr lang="en-US" i="0" dirty="0" smtClean="0"/>
              <a:t>processes the input elements</a:t>
            </a:r>
          </a:p>
          <a:p>
            <a:pPr>
              <a:defRPr/>
            </a:pPr>
            <a:r>
              <a:rPr lang="en-US" i="0" dirty="0" smtClean="0"/>
              <a:t>continuously, producing output one element at a time</a:t>
            </a:r>
            <a:r>
              <a:rPr lang="en-US" dirty="0" smtClean="0"/>
              <a:t>, as it goes along. Although</a:t>
            </a:r>
          </a:p>
          <a:p>
            <a:pPr>
              <a:defRPr/>
            </a:pPr>
            <a:r>
              <a:rPr lang="en-US" dirty="0" smtClean="0"/>
              <a:t>block ciphers are far more common, there are certain applications in which a stream</a:t>
            </a:r>
          </a:p>
          <a:p>
            <a:pPr>
              <a:defRPr/>
            </a:pPr>
            <a:r>
              <a:rPr lang="en-US" dirty="0" smtClean="0"/>
              <a:t>cipher is more appropriate. Examples are given subsequently in this book.</a:t>
            </a:r>
          </a:p>
          <a:p>
            <a:pPr>
              <a:defRPr/>
            </a:pPr>
            <a:endParaRPr lang="en-US" dirty="0" smtClean="0"/>
          </a:p>
          <a:p>
            <a:pPr>
              <a:defRPr/>
            </a:pPr>
            <a:r>
              <a:rPr lang="en-US" dirty="0" smtClean="0"/>
              <a:t>A typical stream cipher encrypts plaintext one byte at a time, although a stream</a:t>
            </a:r>
          </a:p>
          <a:p>
            <a:pPr>
              <a:defRPr/>
            </a:pPr>
            <a:r>
              <a:rPr lang="en-US" dirty="0" smtClean="0"/>
              <a:t>cipher may be designed to operate on one bit at a time or on units larger than a byte</a:t>
            </a:r>
          </a:p>
          <a:p>
            <a:pPr>
              <a:defRPr/>
            </a:pPr>
            <a:r>
              <a:rPr lang="en-US" dirty="0" smtClean="0"/>
              <a:t>at a time. </a:t>
            </a:r>
          </a:p>
          <a:p>
            <a:pPr>
              <a:defRPr/>
            </a:pPr>
            <a:endParaRPr lang="en-US" dirty="0" smtClean="0"/>
          </a:p>
          <a:p>
            <a:pPr>
              <a:defRPr/>
            </a:pPr>
            <a:r>
              <a:rPr lang="en-US" dirty="0" smtClean="0"/>
              <a:t>With a properly designed pseudorandom number generator, a stream cipher</a:t>
            </a:r>
          </a:p>
          <a:p>
            <a:pPr>
              <a:defRPr/>
            </a:pPr>
            <a:r>
              <a:rPr lang="en-US" dirty="0" smtClean="0"/>
              <a:t>can be as secure as block cipher of comparable key length. The primary advantage</a:t>
            </a:r>
          </a:p>
          <a:p>
            <a:pPr>
              <a:defRPr/>
            </a:pPr>
            <a:r>
              <a:rPr lang="en-US" dirty="0" smtClean="0"/>
              <a:t>of a stream cipher is that stream ciphers are almost always faster and use far less</a:t>
            </a:r>
          </a:p>
          <a:p>
            <a:pPr>
              <a:defRPr/>
            </a:pPr>
            <a:r>
              <a:rPr lang="en-US" dirty="0" smtClean="0"/>
              <a:t>code than do block ciphers. The advantage of a block cipher is that you can reuse</a:t>
            </a:r>
          </a:p>
          <a:p>
            <a:pPr>
              <a:defRPr/>
            </a:pPr>
            <a:r>
              <a:rPr lang="en-US" dirty="0" smtClean="0"/>
              <a:t>keys. For applications that require encryption/decryption of a stream of data, such as</a:t>
            </a:r>
          </a:p>
          <a:p>
            <a:pPr>
              <a:defRPr/>
            </a:pPr>
            <a:r>
              <a:rPr lang="en-US" dirty="0" smtClean="0"/>
              <a:t>over a data communications channel or a browser/Web link, a stream cipher might</a:t>
            </a:r>
          </a:p>
          <a:p>
            <a:pPr>
              <a:defRPr/>
            </a:pPr>
            <a:r>
              <a:rPr lang="en-US" dirty="0" smtClean="0"/>
              <a:t>be the better alternative. For applications that deal with blocks of data, such as file</a:t>
            </a:r>
          </a:p>
          <a:p>
            <a:pPr>
              <a:defRPr/>
            </a:pPr>
            <a:r>
              <a:rPr lang="en-US" dirty="0" smtClean="0"/>
              <a:t>transfer, e-mail, and database, block ciphers may be more appropriate. However,</a:t>
            </a:r>
          </a:p>
          <a:p>
            <a:pPr>
              <a:defRPr/>
            </a:pPr>
            <a:r>
              <a:rPr lang="en-US" dirty="0" smtClean="0"/>
              <a:t>either type of cipher can be used in virtually any application.</a:t>
            </a:r>
            <a:endParaRPr lang="en-US" dirty="0"/>
          </a:p>
        </p:txBody>
      </p:sp>
      <p:sp>
        <p:nvSpPr>
          <p:cNvPr id="43012" name="Slide Number Placeholder 3"/>
          <p:cNvSpPr>
            <a:spLocks noGrp="1"/>
          </p:cNvSpPr>
          <p:nvPr>
            <p:ph type="sldNum" sz="quarter" idx="5"/>
          </p:nvPr>
        </p:nvSpPr>
        <p:spPr>
          <a:noFill/>
        </p:spPr>
        <p:txBody>
          <a:bodyPr/>
          <a:lstStyle/>
          <a:p>
            <a:fld id="{79F9FE99-24B7-7F45-B59C-4161A610A12D}" type="slidenum">
              <a:rPr lang="en-AU" smtClean="0">
                <a:latin typeface="Arial" pitchFamily="-110" charset="0"/>
              </a:rPr>
              <a:pPr/>
              <a:t>26</a:t>
            </a:fld>
            <a:endParaRPr lang="en-AU" smtClean="0">
              <a:latin typeface="Arial" pitchFamily="-110" charset="0"/>
            </a:endParaRPr>
          </a:p>
        </p:txBody>
      </p:sp>
    </p:spTree>
    <p:extLst>
      <p:ext uri="{BB962C8B-B14F-4D97-AF65-F5344CB8AC3E}">
        <p14:creationId xmlns:p14="http://schemas.microsoft.com/office/powerpoint/2010/main" val="20599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27</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Encryption protects against passive attack (eavesdropping). A different requirement</a:t>
            </a:r>
          </a:p>
          <a:p>
            <a:r>
              <a:rPr lang="en-US" dirty="0" smtClean="0">
                <a:latin typeface="Arial" pitchFamily="-110" charset="0"/>
                <a:ea typeface="ＭＳ Ｐゴシック" pitchFamily="-110" charset="-128"/>
                <a:cs typeface="ＭＳ Ｐゴシック" pitchFamily="-110" charset="-128"/>
              </a:rPr>
              <a:t>is to protect against active attack (falsification of data and transactions). Protection</a:t>
            </a:r>
          </a:p>
          <a:p>
            <a:r>
              <a:rPr lang="en-US" dirty="0" smtClean="0">
                <a:latin typeface="Arial" pitchFamily="-110" charset="0"/>
                <a:ea typeface="ＭＳ Ｐゴシック" pitchFamily="-110" charset="-128"/>
                <a:cs typeface="ＭＳ Ｐゴシック" pitchFamily="-110" charset="-128"/>
              </a:rPr>
              <a:t>against such attacks is known as message or data authentication.</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message, file, document, or other collection of data is said to be authentic</a:t>
            </a:r>
          </a:p>
          <a:p>
            <a:r>
              <a:rPr lang="en-US" dirty="0" smtClean="0">
                <a:latin typeface="Arial" pitchFamily="-110" charset="0"/>
                <a:ea typeface="ＭＳ Ｐゴシック" pitchFamily="-110" charset="-128"/>
                <a:cs typeface="ＭＳ Ｐゴシック" pitchFamily="-110" charset="-128"/>
              </a:rPr>
              <a:t>when it is genuine and came from its alleged source. Message or data authentication</a:t>
            </a:r>
          </a:p>
          <a:p>
            <a:r>
              <a:rPr lang="en-US" dirty="0" smtClean="0">
                <a:latin typeface="Arial" pitchFamily="-110" charset="0"/>
                <a:ea typeface="ＭＳ Ｐゴシック" pitchFamily="-110" charset="-128"/>
                <a:cs typeface="ＭＳ Ｐゴシック" pitchFamily="-110" charset="-128"/>
              </a:rPr>
              <a:t>is a procedure that allows communicating parties to verify that received or stored</a:t>
            </a:r>
          </a:p>
          <a:p>
            <a:r>
              <a:rPr lang="en-US" dirty="0" smtClean="0">
                <a:latin typeface="Arial" pitchFamily="-110" charset="0"/>
                <a:ea typeface="ＭＳ Ｐゴシック" pitchFamily="-110" charset="-128"/>
                <a:cs typeface="ＭＳ Ｐゴシック" pitchFamily="-110" charset="-128"/>
              </a:rPr>
              <a:t>messages are authentic. The two important aspects are to verify that the contents of</a:t>
            </a:r>
          </a:p>
          <a:p>
            <a:r>
              <a:rPr lang="en-US" dirty="0" smtClean="0">
                <a:latin typeface="Arial" pitchFamily="-110" charset="0"/>
                <a:ea typeface="ＭＳ Ｐゴシック" pitchFamily="-110" charset="-128"/>
                <a:cs typeface="ＭＳ Ｐゴシック" pitchFamily="-110" charset="-128"/>
              </a:rPr>
              <a:t>the message have not been altered and that the source is authentic. We may also wish</a:t>
            </a:r>
          </a:p>
          <a:p>
            <a:r>
              <a:rPr lang="en-US" dirty="0" smtClean="0">
                <a:latin typeface="Arial" pitchFamily="-110" charset="0"/>
                <a:ea typeface="ＭＳ Ｐゴシック" pitchFamily="-110" charset="-128"/>
                <a:cs typeface="ＭＳ Ｐゴシック" pitchFamily="-110" charset="-128"/>
              </a:rPr>
              <a:t>to verify a message’s timeliness (it has not been artificially delayed and replayed)</a:t>
            </a:r>
          </a:p>
          <a:p>
            <a:r>
              <a:rPr lang="en-US" dirty="0" smtClean="0">
                <a:latin typeface="Arial" pitchFamily="-110" charset="0"/>
                <a:ea typeface="ＭＳ Ｐゴシック" pitchFamily="-110" charset="-128"/>
                <a:cs typeface="ＭＳ Ｐゴシック" pitchFamily="-110" charset="-128"/>
              </a:rPr>
              <a:t>and sequence relative to other messages flowing between two parties. All of these</a:t>
            </a:r>
          </a:p>
          <a:p>
            <a:r>
              <a:rPr lang="en-US" dirty="0" smtClean="0">
                <a:latin typeface="Arial" pitchFamily="-110" charset="0"/>
                <a:ea typeface="ＭＳ Ｐゴシック" pitchFamily="-110" charset="-128"/>
                <a:cs typeface="ＭＳ Ｐゴシック" pitchFamily="-110" charset="-128"/>
              </a:rPr>
              <a:t>concerns come under the category of data integrity as described in Chapter 1.</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It would seem possible to perform authentication simply by the use of symmetric</a:t>
            </a:r>
          </a:p>
          <a:p>
            <a:r>
              <a:rPr lang="en-US" dirty="0" smtClean="0">
                <a:latin typeface="Arial" pitchFamily="-110" charset="0"/>
                <a:ea typeface="ＭＳ Ｐゴシック" pitchFamily="-110" charset="-128"/>
                <a:cs typeface="ＭＳ Ｐゴシック" pitchFamily="-110" charset="-128"/>
              </a:rPr>
              <a:t>encryption. If we assume that only the sender and receiver share a key (which is</a:t>
            </a:r>
          </a:p>
          <a:p>
            <a:r>
              <a:rPr lang="en-US" dirty="0" smtClean="0">
                <a:latin typeface="Arial" pitchFamily="-110" charset="0"/>
                <a:ea typeface="ＭＳ Ｐゴシック" pitchFamily="-110" charset="-128"/>
                <a:cs typeface="ＭＳ Ｐゴシック" pitchFamily="-110" charset="-128"/>
              </a:rPr>
              <a:t>as it should be), then only the genuine sender would be able to encrypt a message</a:t>
            </a:r>
          </a:p>
          <a:p>
            <a:r>
              <a:rPr lang="en-US" dirty="0" smtClean="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smtClean="0">
                <a:latin typeface="Arial" pitchFamily="-110" charset="0"/>
                <a:ea typeface="ＭＳ Ｐゴシック" pitchFamily="-110" charset="-128"/>
                <a:cs typeface="ＭＳ Ｐゴシック" pitchFamily="-110" charset="-128"/>
              </a:rPr>
              <a:t>Furthermore, if the message includes an error-detection code and a sequence</a:t>
            </a:r>
          </a:p>
          <a:p>
            <a:r>
              <a:rPr lang="en-US" dirty="0" smtClean="0">
                <a:latin typeface="Arial" pitchFamily="-110" charset="0"/>
                <a:ea typeface="ＭＳ Ｐゴシック" pitchFamily="-110" charset="-128"/>
                <a:cs typeface="ＭＳ Ｐゴシック" pitchFamily="-110" charset="-128"/>
              </a:rPr>
              <a:t>number, the receiver is assured that no alterations have been made and that sequencing</a:t>
            </a:r>
          </a:p>
          <a:p>
            <a:r>
              <a:rPr lang="en-US" dirty="0" smtClean="0">
                <a:latin typeface="Arial" pitchFamily="-110" charset="0"/>
                <a:ea typeface="ＭＳ Ｐゴシック" pitchFamily="-110" charset="-128"/>
                <a:cs typeface="ＭＳ Ｐゴシック" pitchFamily="-110" charset="-128"/>
              </a:rPr>
              <a:t>is proper. If the message also includes a timestamp, the receiver is assured that the</a:t>
            </a:r>
          </a:p>
          <a:p>
            <a:r>
              <a:rPr lang="en-US" dirty="0" smtClean="0">
                <a:latin typeface="Arial" pitchFamily="-110" charset="0"/>
                <a:ea typeface="ＭＳ Ｐゴシック" pitchFamily="-110" charset="-128"/>
                <a:cs typeface="ＭＳ Ｐゴシック" pitchFamily="-110" charset="-128"/>
              </a:rPr>
              <a:t>message has not been delayed beyond that normally expected for network transit.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smtClean="0">
                <a:latin typeface="Arial" pitchFamily="-110" charset="0"/>
                <a:ea typeface="ＭＳ Ｐゴシック" pitchFamily="-110" charset="-128"/>
                <a:cs typeface="ＭＳ Ｐゴシック" pitchFamily="-110" charset="-128"/>
              </a:rPr>
              <a:t>To give one simple example, in the ECB mode of encryption, if an attacker</a:t>
            </a:r>
          </a:p>
          <a:p>
            <a:r>
              <a:rPr lang="en-US" dirty="0" smtClean="0">
                <a:latin typeface="Arial" pitchFamily="-110" charset="0"/>
                <a:ea typeface="ＭＳ Ｐゴシック" pitchFamily="-110" charset="-128"/>
                <a:cs typeface="ＭＳ Ｐゴシック" pitchFamily="-110" charset="-128"/>
              </a:rPr>
              <a:t>reorders the blocks of </a:t>
            </a:r>
            <a:r>
              <a:rPr lang="en-US" dirty="0" err="1" smtClean="0">
                <a:latin typeface="Arial" pitchFamily="-110" charset="0"/>
                <a:ea typeface="ＭＳ Ｐゴシック" pitchFamily="-110" charset="-128"/>
                <a:cs typeface="ＭＳ Ｐゴシック" pitchFamily="-110" charset="-128"/>
              </a:rPr>
              <a:t>ciphertext</a:t>
            </a:r>
            <a:r>
              <a:rPr lang="en-US" dirty="0" smtClean="0">
                <a:latin typeface="Arial" pitchFamily="-110" charset="0"/>
                <a:ea typeface="ＭＳ Ｐゴシック" pitchFamily="-110" charset="-128"/>
                <a:cs typeface="ＭＳ Ｐゴシック" pitchFamily="-110" charset="-128"/>
              </a:rPr>
              <a:t>, then each block will still decrypt successfully.</a:t>
            </a:r>
          </a:p>
          <a:p>
            <a:r>
              <a:rPr lang="en-US" dirty="0" smtClean="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smtClean="0">
                <a:latin typeface="Arial" pitchFamily="-110" charset="0"/>
                <a:ea typeface="ＭＳ Ｐゴシック" pitchFamily="-110" charset="-128"/>
                <a:cs typeface="ＭＳ Ｐゴシック" pitchFamily="-110" charset="-128"/>
              </a:rPr>
              <a:t>Although sequence numbers may be used at some level (e.g., each IP packet), it is</a:t>
            </a:r>
          </a:p>
          <a:p>
            <a:r>
              <a:rPr lang="en-US" dirty="0" smtClean="0">
                <a:latin typeface="Arial" pitchFamily="-110" charset="0"/>
                <a:ea typeface="ＭＳ Ｐゴシック" pitchFamily="-110" charset="-128"/>
                <a:cs typeface="ＭＳ Ｐゴシック" pitchFamily="-110" charset="-128"/>
              </a:rPr>
              <a:t>typically not the case that a separate sequence number will be associated with each</a:t>
            </a:r>
          </a:p>
          <a:p>
            <a:r>
              <a:rPr lang="en-US" i="1" dirty="0" smtClean="0">
                <a:latin typeface="Arial" pitchFamily="-110" charset="0"/>
                <a:ea typeface="ＭＳ Ｐゴシック" pitchFamily="-110" charset="-128"/>
                <a:cs typeface="ＭＳ Ｐゴシック" pitchFamily="-110" charset="-128"/>
              </a:rPr>
              <a:t>b-bit block of plaintext. Thus, block reordering is a threat.</a:t>
            </a:r>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41549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Because the approaches discussed in this section do not encrypt the message,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message confidentiality is not provided. As was mentioned, message encryption by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itself does not provide a secure form of authentication. However, it is possible to combine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authentication and confidentiality in a single algorithm by encrypting a message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plus its authentication tag. Typically, however, message authentication is provided as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 separate function from message encryption. [DAVI89] suggests three situations in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which message authentication without confidentiality is preferable:</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1.  There are a number of applications in which the same message is broadcast to</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 number of destinations. Two examples are notification to users that the network</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is now unavailable, and an alarm signal in a control center. It is cheaper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and more reliable to have only one destination responsible for monitoring</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authenticity. Thus, the message must be broadcast in plaintext with an associated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message authentication tag. The responsible system performs authentication.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If a violation occurs, the other destination systems are alerted by a</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general alarm.</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2.  Another possible scenario is an exchange in which one side has a heavy load and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cannot afford the time to decrypt all incoming messages. Authentication is carried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out on a selective basis, with messages being chosen at random for checking.</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3.  Authentication of a computer program in plaintext is an attractive service.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computer program can be executed without having to decrypt it every time,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which would be wasteful of processor resources. However, if a message authentication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tag were attached to the program, it could be checked whenever assurance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is required of the integrity of the program.</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Thus, there is a place for both authentication and encryption in meeting security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requirements.</a:t>
            </a:r>
            <a:endParaRPr lang="en-US" sz="1200" kern="1200" dirty="0">
              <a:solidFill>
                <a:schemeClr val="tx1"/>
              </a:solidFill>
              <a:effectLst/>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28</a:t>
            </a:fld>
            <a:endParaRPr lang="en-AU"/>
          </a:p>
        </p:txBody>
      </p:sp>
    </p:spTree>
    <p:extLst>
      <p:ext uri="{BB962C8B-B14F-4D97-AF65-F5344CB8AC3E}">
        <p14:creationId xmlns:p14="http://schemas.microsoft.com/office/powerpoint/2010/main" val="1681246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29</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One authentication technique involves</a:t>
            </a:r>
          </a:p>
          <a:p>
            <a:r>
              <a:rPr lang="en-US" dirty="0" smtClean="0">
                <a:latin typeface="Arial" pitchFamily="-110" charset="0"/>
                <a:ea typeface="ＭＳ Ｐゴシック" pitchFamily="-110" charset="-128"/>
                <a:cs typeface="ＭＳ Ｐゴシック" pitchFamily="-110" charset="-128"/>
              </a:rPr>
              <a:t>the use of a secret key to generate a small block of data, known as a message</a:t>
            </a:r>
          </a:p>
          <a:p>
            <a:r>
              <a:rPr lang="en-US" dirty="0" smtClean="0">
                <a:latin typeface="Arial" pitchFamily="-110" charset="0"/>
                <a:ea typeface="ＭＳ Ｐゴシック" pitchFamily="-110" charset="-128"/>
                <a:cs typeface="ＭＳ Ｐゴシック" pitchFamily="-110" charset="-128"/>
              </a:rPr>
              <a:t>authentication code, that is appended to the message. This technique assumes that</a:t>
            </a:r>
          </a:p>
          <a:p>
            <a:r>
              <a:rPr lang="en-US" dirty="0" smtClean="0">
                <a:latin typeface="Arial" pitchFamily="-110" charset="0"/>
                <a:ea typeface="ＭＳ Ｐゴシック" pitchFamily="-110" charset="-128"/>
                <a:cs typeface="ＭＳ Ｐゴシック" pitchFamily="-110" charset="-128"/>
              </a:rPr>
              <a:t>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When</a:t>
            </a:r>
          </a:p>
          <a:p>
            <a:r>
              <a:rPr lang="en-US" dirty="0" smtClean="0">
                <a:latin typeface="Arial" pitchFamily="-110" charset="0"/>
                <a:ea typeface="ＭＳ Ｐゴシック" pitchFamily="-110" charset="-128"/>
                <a:cs typeface="ＭＳ Ｐゴシック" pitchFamily="-110" charset="-128"/>
              </a:rPr>
              <a:t>A has a message to send to B, it calculates the message authentication code as a</a:t>
            </a:r>
          </a:p>
          <a:p>
            <a:r>
              <a:rPr lang="en-US" dirty="0" smtClean="0">
                <a:latin typeface="Arial" pitchFamily="-110" charset="0"/>
                <a:ea typeface="ＭＳ Ｐゴシック" pitchFamily="-110" charset="-128"/>
                <a:cs typeface="ＭＳ Ｐゴシック" pitchFamily="-110" charset="-128"/>
              </a:rPr>
              <a:t>complex function of the message and the key: MAC</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F(K</a:t>
            </a:r>
            <a:r>
              <a:rPr lang="en-US" i="1" baseline="-25000" dirty="0" smtClean="0">
                <a:latin typeface="Arial" pitchFamily="-110" charset="0"/>
                <a:ea typeface="ＭＳ Ｐゴシック" pitchFamily="-110" charset="-128"/>
                <a:cs typeface="ＭＳ Ｐゴシック" pitchFamily="-110" charset="-128"/>
              </a:rPr>
              <a:t>AB</a:t>
            </a:r>
            <a:r>
              <a:rPr lang="en-US" i="1" dirty="0" smtClean="0">
                <a:latin typeface="Arial" pitchFamily="-110" charset="0"/>
                <a:ea typeface="ＭＳ Ｐゴシック" pitchFamily="-110" charset="-128"/>
                <a:cs typeface="ＭＳ Ｐゴシック" pitchFamily="-110" charset="-128"/>
              </a:rPr>
              <a:t>, M). The message</a:t>
            </a:r>
          </a:p>
          <a:p>
            <a:r>
              <a:rPr lang="en-US" dirty="0" smtClean="0">
                <a:latin typeface="Arial" pitchFamily="-110" charset="0"/>
                <a:ea typeface="ＭＳ Ｐゴシック" pitchFamily="-110" charset="-128"/>
                <a:cs typeface="ＭＳ Ｐゴシック" pitchFamily="-110" charset="-128"/>
              </a:rPr>
              <a:t>plus code are transmitted to the intended recipient. The recipient performs the same</a:t>
            </a:r>
          </a:p>
          <a:p>
            <a:r>
              <a:rPr lang="en-US" dirty="0" smtClean="0">
                <a:latin typeface="Arial" pitchFamily="-110" charset="0"/>
                <a:ea typeface="ＭＳ Ｐゴシック" pitchFamily="-110" charset="-128"/>
                <a:cs typeface="ＭＳ Ｐゴシック" pitchFamily="-110" charset="-128"/>
              </a:rPr>
              <a:t>calculation on the received message, using the same secret key, to generate a new</a:t>
            </a:r>
          </a:p>
          <a:p>
            <a:r>
              <a:rPr lang="en-US" dirty="0" smtClean="0">
                <a:latin typeface="Arial" pitchFamily="-110" charset="0"/>
                <a:ea typeface="ＭＳ Ｐゴシック" pitchFamily="-110" charset="-128"/>
                <a:cs typeface="ＭＳ Ｐゴシック" pitchFamily="-110" charset="-128"/>
              </a:rPr>
              <a:t>message authentication code. The received code is compared to the calculated code</a:t>
            </a:r>
          </a:p>
          <a:p>
            <a:r>
              <a:rPr lang="en-US" dirty="0" smtClean="0">
                <a:latin typeface="Arial" pitchFamily="-110" charset="0"/>
                <a:ea typeface="ＭＳ Ｐゴシック" pitchFamily="-110" charset="-128"/>
                <a:cs typeface="ＭＳ Ｐゴシック" pitchFamily="-110" charset="-128"/>
              </a:rPr>
              <a:t>(Figure 2.3). If we assume that only the receiver and the sender know the identity of</a:t>
            </a:r>
          </a:p>
          <a:p>
            <a:r>
              <a:rPr lang="en-US" dirty="0" smtClean="0">
                <a:latin typeface="Arial" pitchFamily="-110" charset="0"/>
                <a:ea typeface="ＭＳ Ｐゴシック" pitchFamily="-110" charset="-128"/>
                <a:cs typeface="ＭＳ Ｐゴシック" pitchFamily="-110" charset="-128"/>
              </a:rPr>
              <a:t>the secret key, and if the received code matches the calculated code, then</a:t>
            </a:r>
          </a:p>
          <a:p>
            <a:endParaRPr lang="en-US" b="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The receiver is assured that the message has not been altered. If an attacker</a:t>
            </a:r>
          </a:p>
          <a:p>
            <a:r>
              <a:rPr lang="en-US" b="0" dirty="0" smtClean="0">
                <a:latin typeface="Arial" pitchFamily="-110" charset="0"/>
                <a:ea typeface="ＭＳ Ｐゴシック" pitchFamily="-110" charset="-128"/>
                <a:cs typeface="ＭＳ Ｐゴシック" pitchFamily="-110" charset="-128"/>
              </a:rPr>
              <a:t>alters the message but does not alter the code, then the receiver’s calculation</a:t>
            </a:r>
          </a:p>
          <a:p>
            <a:r>
              <a:rPr lang="en-US" b="0" dirty="0" smtClean="0">
                <a:latin typeface="Arial" pitchFamily="-110" charset="0"/>
                <a:ea typeface="ＭＳ Ｐゴシック" pitchFamily="-110" charset="-128"/>
                <a:cs typeface="ＭＳ Ｐゴシック" pitchFamily="-110" charset="-128"/>
              </a:rPr>
              <a:t>of the code will differ from the received code. Because the attacker is assumed</a:t>
            </a:r>
          </a:p>
          <a:p>
            <a:r>
              <a:rPr lang="en-US" b="0" dirty="0" smtClean="0">
                <a:latin typeface="Arial" pitchFamily="-110" charset="0"/>
                <a:ea typeface="ＭＳ Ｐゴシック" pitchFamily="-110" charset="-128"/>
                <a:cs typeface="ＭＳ Ｐゴシック" pitchFamily="-110" charset="-128"/>
              </a:rPr>
              <a:t>not to know the secret key, the attacker cannot alter the code to correspond to</a:t>
            </a:r>
          </a:p>
          <a:p>
            <a:r>
              <a:rPr lang="en-US" b="0" dirty="0" smtClean="0">
                <a:latin typeface="Arial" pitchFamily="-110" charset="0"/>
                <a:ea typeface="ＭＳ Ｐゴシック" pitchFamily="-110" charset="-128"/>
                <a:cs typeface="ＭＳ Ｐゴシック" pitchFamily="-110" charset="-128"/>
              </a:rPr>
              <a:t>the alterations in the 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The receiver is assured that the message is from the alleged sender. Because</a:t>
            </a:r>
          </a:p>
          <a:p>
            <a:r>
              <a:rPr lang="en-US" b="0" dirty="0" smtClean="0">
                <a:latin typeface="Arial" pitchFamily="-110" charset="0"/>
                <a:ea typeface="ＭＳ Ｐゴシック" pitchFamily="-110" charset="-128"/>
                <a:cs typeface="ＭＳ Ｐゴシック" pitchFamily="-110" charset="-128"/>
              </a:rPr>
              <a:t>no one else knows the secret key, no one else could prepare a message with a</a:t>
            </a:r>
          </a:p>
          <a:p>
            <a:r>
              <a:rPr lang="en-US" b="0" dirty="0" smtClean="0">
                <a:latin typeface="Arial" pitchFamily="-110" charset="0"/>
                <a:ea typeface="ＭＳ Ｐゴシック" pitchFamily="-110" charset="-128"/>
                <a:cs typeface="ＭＳ Ｐゴシック" pitchFamily="-110" charset="-128"/>
              </a:rPr>
              <a:t>proper code.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If the message includes a sequence number (such as is used with X.25, HDLC,</a:t>
            </a:r>
          </a:p>
          <a:p>
            <a:r>
              <a:rPr lang="en-US" b="0" dirty="0" smtClean="0">
                <a:latin typeface="Arial" pitchFamily="-110" charset="0"/>
                <a:ea typeface="ＭＳ Ｐゴシック" pitchFamily="-110" charset="-128"/>
                <a:cs typeface="ＭＳ Ｐゴシック" pitchFamily="-110" charset="-128"/>
              </a:rPr>
              <a:t>and TCP), then the receiver can be assured of the proper sequence, because</a:t>
            </a:r>
          </a:p>
          <a:p>
            <a:r>
              <a:rPr lang="en-US" dirty="0" smtClean="0">
                <a:latin typeface="Arial" pitchFamily="-110" charset="0"/>
                <a:ea typeface="ＭＳ Ｐゴシック" pitchFamily="-110" charset="-128"/>
                <a:cs typeface="ＭＳ Ｐゴシック" pitchFamily="-110" charset="-128"/>
              </a:rPr>
              <a:t>an attacker cannot successfully alter the sequence number.</a:t>
            </a:r>
          </a:p>
          <a:p>
            <a:endParaRPr lang="en-US" dirty="0" smtClean="0">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 number of algorithms could be used to generate the code. The now withdrawn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NIST publication FIPS PUB 113 (Computer Data Authentication , May 1985),</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recommended the use of DES. However AES would now be a more suitable choice.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DES or AES is used to generate an encrypted version of the message, and some of</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the bits of </a:t>
            </a:r>
            <a:r>
              <a:rPr lang="en-US" sz="1200" kern="1200" dirty="0" err="1" smtClean="0">
                <a:solidFill>
                  <a:schemeClr val="tx1"/>
                </a:solidFill>
                <a:effectLst/>
                <a:latin typeface="Arial" pitchFamily="-108" charset="0"/>
                <a:ea typeface="ＭＳ Ｐゴシック" pitchFamily="33" charset="-128"/>
                <a:cs typeface="ＭＳ Ｐゴシック" pitchFamily="33" charset="-128"/>
              </a:rPr>
              <a:t>ciphertext</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are used as the code. A 16- or 32-bit code used to be typical, but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would now be much too small to provide sufficient collision resistance, as we will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discuss shortly.</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process just described is similar to encryption. One difference is that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authentication algorithm need not be reversible, as it must for decryption. It turns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out that because of the mathematical properties of the authentication function, it is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less vulnerable to being broken than encryption.</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p:txBody>
      </p:sp>
    </p:spTree>
    <p:extLst>
      <p:ext uri="{BB962C8B-B14F-4D97-AF65-F5344CB8AC3E}">
        <p14:creationId xmlns:p14="http://schemas.microsoft.com/office/powerpoint/2010/main" val="176565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30</a:t>
            </a:fld>
            <a:endParaRPr lang="en-AU">
              <a:latin typeface="Arial" pitchFamily="-110"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An alternative to the message authentication code is the</a:t>
            </a:r>
          </a:p>
          <a:p>
            <a:r>
              <a:rPr lang="en-US" dirty="0" smtClean="0">
                <a:latin typeface="Arial" pitchFamily="-110" charset="0"/>
                <a:ea typeface="ＭＳ Ｐゴシック" pitchFamily="-110" charset="-128"/>
                <a:cs typeface="ＭＳ Ｐゴシック" pitchFamily="-110" charset="-128"/>
              </a:rPr>
              <a:t>one-way hash function. As with the message authentication code, a hash function</a:t>
            </a:r>
          </a:p>
          <a:p>
            <a:r>
              <a:rPr lang="en-US" dirty="0" smtClean="0">
                <a:latin typeface="Arial" pitchFamily="-110" charset="0"/>
                <a:ea typeface="ＭＳ Ｐゴシック" pitchFamily="-110" charset="-128"/>
                <a:cs typeface="ＭＳ Ｐゴシック" pitchFamily="-110" charset="-128"/>
              </a:rPr>
              <a:t>accepts a variable-size message </a:t>
            </a:r>
            <a:r>
              <a:rPr lang="en-US" i="1" dirty="0" smtClean="0">
                <a:latin typeface="Arial" pitchFamily="-110" charset="0"/>
                <a:ea typeface="ＭＳ Ｐゴシック" pitchFamily="-110" charset="-128"/>
                <a:cs typeface="ＭＳ Ｐゴシック" pitchFamily="-110" charset="-128"/>
              </a:rPr>
              <a:t>M as input and produces a fixed-size message digest</a:t>
            </a:r>
          </a:p>
          <a:p>
            <a:r>
              <a:rPr lang="en-US" dirty="0" smtClean="0">
                <a:latin typeface="Arial" pitchFamily="-110" charset="0"/>
                <a:ea typeface="ＭＳ Ｐゴシック" pitchFamily="-110" charset="-128"/>
                <a:cs typeface="ＭＳ Ｐゴシック" pitchFamily="-110" charset="-128"/>
              </a:rPr>
              <a:t>H(</a:t>
            </a:r>
            <a:r>
              <a:rPr lang="en-US" i="1" dirty="0" smtClean="0">
                <a:latin typeface="Arial" pitchFamily="-110" charset="0"/>
                <a:ea typeface="ＭＳ Ｐゴシック" pitchFamily="-110" charset="-128"/>
                <a:cs typeface="ＭＳ Ｐゴシック" pitchFamily="-110" charset="-128"/>
              </a:rPr>
              <a:t>M) as output (Figure 2.5). Typically, the message is padded out to an integer multiple</a:t>
            </a:r>
          </a:p>
          <a:p>
            <a:r>
              <a:rPr lang="en-US" dirty="0" smtClean="0">
                <a:latin typeface="Arial" pitchFamily="-110" charset="0"/>
                <a:ea typeface="ＭＳ Ｐゴシック" pitchFamily="-110" charset="-128"/>
                <a:cs typeface="ＭＳ Ｐゴシック" pitchFamily="-110" charset="-128"/>
              </a:rPr>
              <a:t>of some fixed length (e.g., 1024 bits) and the padding includes the value of the length</a:t>
            </a:r>
          </a:p>
          <a:p>
            <a:r>
              <a:rPr lang="en-US" dirty="0" smtClean="0">
                <a:latin typeface="Arial" pitchFamily="-110" charset="0"/>
                <a:ea typeface="ＭＳ Ｐゴシック" pitchFamily="-110" charset="-128"/>
                <a:cs typeface="ＭＳ Ｐゴシック" pitchFamily="-110" charset="-128"/>
              </a:rPr>
              <a:t>of the original message in bits. The length field is a security measure to increase the</a:t>
            </a:r>
          </a:p>
          <a:p>
            <a:r>
              <a:rPr lang="en-US" dirty="0" smtClean="0">
                <a:latin typeface="Arial" pitchFamily="-110" charset="0"/>
                <a:ea typeface="ＭＳ Ｐゴシック" pitchFamily="-110" charset="-128"/>
                <a:cs typeface="ＭＳ Ｐゴシック" pitchFamily="-110" charset="-128"/>
              </a:rPr>
              <a:t>difficulty for an attacker to produce an alternative message with the same hash value.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04596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31</a:t>
            </a:fld>
            <a:endParaRPr lang="en-AU">
              <a:latin typeface="Arial" pitchFamily="-110"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An alternative to the message authentication code is the</a:t>
            </a:r>
          </a:p>
          <a:p>
            <a:r>
              <a:rPr lang="en-US" dirty="0" smtClean="0">
                <a:latin typeface="Arial" pitchFamily="-110" charset="0"/>
                <a:ea typeface="ＭＳ Ｐゴシック" pitchFamily="-110" charset="-128"/>
                <a:cs typeface="ＭＳ Ｐゴシック" pitchFamily="-110" charset="-128"/>
              </a:rPr>
              <a:t>one-way hash function. As with the message authentication code, a hash function</a:t>
            </a:r>
          </a:p>
          <a:p>
            <a:r>
              <a:rPr lang="en-US" dirty="0" smtClean="0">
                <a:latin typeface="Arial" pitchFamily="-110" charset="0"/>
                <a:ea typeface="ＭＳ Ｐゴシック" pitchFamily="-110" charset="-128"/>
                <a:cs typeface="ＭＳ Ｐゴシック" pitchFamily="-110" charset="-128"/>
              </a:rPr>
              <a:t>accepts a variable-size message </a:t>
            </a:r>
            <a:r>
              <a:rPr lang="en-US" i="1" dirty="0" smtClean="0">
                <a:latin typeface="Arial" pitchFamily="-110" charset="0"/>
                <a:ea typeface="ＭＳ Ｐゴシック" pitchFamily="-110" charset="-128"/>
                <a:cs typeface="ＭＳ Ｐゴシック" pitchFamily="-110" charset="-128"/>
              </a:rPr>
              <a:t>M as input and produces a fixed-size message digest</a:t>
            </a:r>
          </a:p>
          <a:p>
            <a:r>
              <a:rPr lang="en-US" dirty="0" smtClean="0">
                <a:latin typeface="Arial" pitchFamily="-110" charset="0"/>
                <a:ea typeface="ＭＳ Ｐゴシック" pitchFamily="-110" charset="-128"/>
                <a:cs typeface="ＭＳ Ｐゴシック" pitchFamily="-110" charset="-128"/>
              </a:rPr>
              <a:t>H(</a:t>
            </a:r>
            <a:r>
              <a:rPr lang="en-US" i="1" dirty="0" smtClean="0">
                <a:latin typeface="Arial" pitchFamily="-110" charset="0"/>
                <a:ea typeface="ＭＳ Ｐゴシック" pitchFamily="-110" charset="-128"/>
                <a:cs typeface="ＭＳ Ｐゴシック" pitchFamily="-110" charset="-128"/>
              </a:rPr>
              <a:t>M) as output (Figure 2.4). Typically, the message is padded out to an integer multiple</a:t>
            </a:r>
          </a:p>
          <a:p>
            <a:r>
              <a:rPr lang="en-US" dirty="0" smtClean="0">
                <a:latin typeface="Arial" pitchFamily="-110" charset="0"/>
                <a:ea typeface="ＭＳ Ｐゴシック" pitchFamily="-110" charset="-128"/>
                <a:cs typeface="ＭＳ Ｐゴシック" pitchFamily="-110" charset="-128"/>
              </a:rPr>
              <a:t>of some fixed length (e.g., 1024 bits) and the padding includes the value of the length</a:t>
            </a:r>
          </a:p>
          <a:p>
            <a:r>
              <a:rPr lang="en-US" dirty="0" smtClean="0">
                <a:latin typeface="Arial" pitchFamily="-110" charset="0"/>
                <a:ea typeface="ＭＳ Ｐゴシック" pitchFamily="-110" charset="-128"/>
                <a:cs typeface="ＭＳ Ｐゴシック" pitchFamily="-110" charset="-128"/>
              </a:rPr>
              <a:t>of the original message in bits. The length field is a security measure to increase the</a:t>
            </a:r>
          </a:p>
          <a:p>
            <a:r>
              <a:rPr lang="en-US" dirty="0" smtClean="0">
                <a:latin typeface="Arial" pitchFamily="-110" charset="0"/>
                <a:ea typeface="ＭＳ Ｐゴシック" pitchFamily="-110" charset="-128"/>
                <a:cs typeface="ＭＳ Ｐゴシック" pitchFamily="-110" charset="-128"/>
              </a:rPr>
              <a:t>difficulty for an attacker to produce an alternative message with the same hash value.</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8420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3</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 universal technique for providing confidentiality for transmitted or stored</a:t>
            </a:r>
          </a:p>
          <a:p>
            <a:pPr eaLnBrk="1" hangingPunct="1"/>
            <a:r>
              <a:rPr lang="en-US" b="0" dirty="0" smtClean="0">
                <a:latin typeface="Arial" pitchFamily="-110" charset="0"/>
                <a:ea typeface="ＭＳ Ｐゴシック" pitchFamily="-110" charset="-128"/>
                <a:cs typeface="ＭＳ Ｐゴシック" pitchFamily="-110" charset="-128"/>
              </a:rPr>
              <a:t>data is symmetric encryption.</a:t>
            </a:r>
          </a:p>
          <a:p>
            <a:pPr eaLnBrk="1" hangingPunct="1"/>
            <a:r>
              <a:rPr lang="en-US" b="0" dirty="0" smtClean="0">
                <a:latin typeface="Arial" pitchFamily="-110" charset="0"/>
                <a:ea typeface="ＭＳ Ｐゴシック" pitchFamily="-110" charset="-128"/>
                <a:cs typeface="ＭＳ Ｐゴシック" pitchFamily="-110" charset="-128"/>
              </a:rPr>
              <a:t>This section introduces the basic concept of symmetric encryption. This is followed by an overview of the two most important symmetric encryption algorithms: the Data Encryption Standard (DES) and the Advanced Encryption Standard (AES), which are block encryption algorithms. Finally, this section introduces the concept of symmetric stream encryption algorithms.</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Symmetric encryption, also referred to as conventional encryption or single-key</a:t>
            </a:r>
          </a:p>
          <a:p>
            <a:pPr eaLnBrk="1" hangingPunct="1"/>
            <a:r>
              <a:rPr lang="en-US" b="0" dirty="0" smtClean="0">
                <a:latin typeface="Arial" pitchFamily="-110" charset="0"/>
                <a:ea typeface="ＭＳ Ｐゴシック" pitchFamily="-110" charset="-128"/>
                <a:cs typeface="ＭＳ Ｐゴシック" pitchFamily="-110" charset="-128"/>
              </a:rPr>
              <a:t>encryption, was the only type of encryption in use prior to the introduction of public-key</a:t>
            </a:r>
          </a:p>
          <a:p>
            <a:pPr eaLnBrk="1" hangingPunct="1"/>
            <a:r>
              <a:rPr lang="en-US" b="0" dirty="0" smtClean="0">
                <a:latin typeface="Arial" pitchFamily="-110" charset="0"/>
                <a:ea typeface="ＭＳ Ｐゴシック" pitchFamily="-110" charset="-128"/>
                <a:cs typeface="ＭＳ Ｐゴシック" pitchFamily="-110" charset="-128"/>
              </a:rPr>
              <a:t>encryption in the late 1970s. Countless individuals and groups, from Julius Caesar to the</a:t>
            </a:r>
          </a:p>
          <a:p>
            <a:pPr eaLnBrk="1" hangingPunct="1"/>
            <a:r>
              <a:rPr lang="en-US" b="0" dirty="0" smtClean="0">
                <a:latin typeface="Arial" pitchFamily="-110" charset="0"/>
                <a:ea typeface="ＭＳ Ｐゴシック" pitchFamily="-110" charset="-128"/>
                <a:cs typeface="ＭＳ Ｐゴシック" pitchFamily="-110" charset="-128"/>
              </a:rPr>
              <a:t>German U-boat force to present-day diplomatic, military, and commercial users, have</a:t>
            </a:r>
          </a:p>
          <a:p>
            <a:pPr eaLnBrk="1" hangingPunct="1"/>
            <a:r>
              <a:rPr lang="en-US" b="0" dirty="0" smtClean="0">
                <a:latin typeface="Arial" pitchFamily="-110" charset="0"/>
                <a:ea typeface="ＭＳ Ｐゴシック" pitchFamily="-110" charset="-128"/>
                <a:cs typeface="ＭＳ Ｐゴシック" pitchFamily="-110" charset="-128"/>
              </a:rPr>
              <a:t>used symmetric encryption for secret communication. It remains the more widely used</a:t>
            </a:r>
          </a:p>
          <a:p>
            <a:pPr eaLnBrk="1" hangingPunct="1"/>
            <a:r>
              <a:rPr lang="en-US" b="0" dirty="0" smtClean="0">
                <a:latin typeface="Arial" pitchFamily="-110" charset="0"/>
                <a:ea typeface="ＭＳ Ｐゴシック" pitchFamily="-110" charset="-128"/>
                <a:cs typeface="ＭＳ Ｐゴシック" pitchFamily="-110" charset="-128"/>
              </a:rPr>
              <a:t>of the two types of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b="0" dirty="0" smtClean="0">
                <a:latin typeface="Arial" pitchFamily="-110" charset="0"/>
                <a:ea typeface="ＭＳ Ｐゴシック" pitchFamily="-110" charset="-128"/>
                <a:cs typeface="ＭＳ Ｐゴシック" pitchFamily="-110" charset="-128"/>
              </a:rPr>
              <a:t>algorithm to be such that an opponent who knows the algorithm and has</a:t>
            </a:r>
          </a:p>
          <a:p>
            <a:pPr eaLnBrk="1" hangingPunct="1"/>
            <a:r>
              <a:rPr lang="en-US" b="0" dirty="0" smtClean="0">
                <a:latin typeface="Arial" pitchFamily="-110" charset="0"/>
                <a:ea typeface="ＭＳ Ｐゴシック" pitchFamily="-110" charset="-128"/>
                <a:cs typeface="ＭＳ Ｐゴシック" pitchFamily="-110" charset="-128"/>
              </a:rPr>
              <a:t>access to one or more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would be unable to decipher the </a:t>
            </a:r>
            <a:r>
              <a:rPr lang="en-US" b="0" dirty="0" err="1" smtClean="0">
                <a:latin typeface="Arial" pitchFamily="-110" charset="0"/>
                <a:ea typeface="ＭＳ Ｐゴシック" pitchFamily="-110" charset="-128"/>
                <a:cs typeface="ＭＳ Ｐゴシック" pitchFamily="-110" charset="-128"/>
              </a:rPr>
              <a:t>ciphertext</a:t>
            </a:r>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b="0" dirty="0" smtClean="0">
                <a:latin typeface="Arial" pitchFamily="-110" charset="0"/>
                <a:ea typeface="ＭＳ Ｐゴシック" pitchFamily="-110" charset="-128"/>
                <a:cs typeface="ＭＳ Ｐゴシック" pitchFamily="-110" charset="-128"/>
              </a:rPr>
              <a:t>The opponent should be unable to decrypt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or discover the key even</a:t>
            </a:r>
          </a:p>
          <a:p>
            <a:pPr eaLnBrk="1" hangingPunct="1"/>
            <a:r>
              <a:rPr lang="en-US" b="0" dirty="0" smtClean="0">
                <a:latin typeface="Arial" pitchFamily="-110" charset="0"/>
                <a:ea typeface="ＭＳ Ｐゴシック" pitchFamily="-110" charset="-128"/>
                <a:cs typeface="ＭＳ Ｐゴシック" pitchFamily="-110" charset="-128"/>
              </a:rPr>
              <a:t>if he or she is in possession of a number of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 together with the plaintext</a:t>
            </a:r>
          </a:p>
          <a:p>
            <a:pPr eaLnBrk="1" hangingPunct="1"/>
            <a:r>
              <a:rPr lang="en-US" b="0" dirty="0" smtClean="0">
                <a:latin typeface="Arial" pitchFamily="-110" charset="0"/>
                <a:ea typeface="ＭＳ Ｐゴシック" pitchFamily="-110" charset="-128"/>
                <a:cs typeface="ＭＳ Ｐゴシック" pitchFamily="-110" charset="-128"/>
              </a:rPr>
              <a:t>that produced each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b="0" dirty="0" smtClean="0">
                <a:latin typeface="Arial" pitchFamily="-110" charset="0"/>
                <a:ea typeface="ＭＳ Ｐゴシック" pitchFamily="-110" charset="-128"/>
                <a:cs typeface="ＭＳ Ｐゴシック" pitchFamily="-110" charset="-128"/>
              </a:rPr>
              <a:t>fashion and must keep the key secure. If someone can discover the key and</a:t>
            </a:r>
          </a:p>
          <a:p>
            <a:pPr eaLnBrk="1" hangingPunct="1"/>
            <a:r>
              <a:rPr lang="en-US" b="0" dirty="0" smtClean="0">
                <a:latin typeface="Arial" pitchFamily="-110" charset="0"/>
                <a:ea typeface="ＭＳ Ｐゴシック" pitchFamily="-110" charset="-128"/>
                <a:cs typeface="ＭＳ Ｐゴシック" pitchFamily="-110" charset="-128"/>
              </a:rPr>
              <a:t>knows the algorithm, all communication using this key is readable.</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endParaRPr lang="en-US"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370996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32</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smtClean="0">
                <a:latin typeface="Arial" pitchFamily="-110" charset="0"/>
                <a:ea typeface="ＭＳ Ｐゴシック" pitchFamily="-110" charset="-128"/>
                <a:cs typeface="ＭＳ Ｐゴシック" pitchFamily="-110" charset="-128"/>
              </a:rPr>
              <a:t>To authenticate a message, the message digest is sent with the message in such</a:t>
            </a:r>
          </a:p>
          <a:p>
            <a:r>
              <a:rPr lang="en-US" dirty="0" smtClean="0">
                <a:latin typeface="Arial" pitchFamily="-110" charset="0"/>
                <a:ea typeface="ＭＳ Ｐゴシック" pitchFamily="-110" charset="-128"/>
                <a:cs typeface="ＭＳ Ｐゴシック" pitchFamily="-110" charset="-128"/>
              </a:rPr>
              <a:t>a way that the message digest is authentic. Figure 2.5 illustrates three ways in</a:t>
            </a:r>
          </a:p>
          <a:p>
            <a:r>
              <a:rPr lang="en-US" dirty="0" smtClean="0">
                <a:latin typeface="Arial" pitchFamily="-110" charset="0"/>
                <a:ea typeface="ＭＳ Ｐゴシック" pitchFamily="-110" charset="-128"/>
                <a:cs typeface="ＭＳ Ｐゴシック" pitchFamily="-110" charset="-128"/>
              </a:rPr>
              <a:t>which the message can be authenticated using a hash code. The message digest</a:t>
            </a:r>
          </a:p>
          <a:p>
            <a:r>
              <a:rPr lang="en-US" dirty="0" smtClean="0">
                <a:latin typeface="Arial" pitchFamily="-110" charset="0"/>
                <a:ea typeface="ＭＳ Ｐゴシック" pitchFamily="-110" charset="-128"/>
                <a:cs typeface="ＭＳ Ｐゴシック" pitchFamily="-110" charset="-128"/>
              </a:rPr>
              <a:t>can be encrypted using symmetric encryption (part a); if it is assumed that only</a:t>
            </a:r>
          </a:p>
          <a:p>
            <a:r>
              <a:rPr lang="en-US" dirty="0" smtClean="0">
                <a:latin typeface="Arial" pitchFamily="-110" charset="0"/>
                <a:ea typeface="ＭＳ Ｐゴシック" pitchFamily="-110" charset="-128"/>
                <a:cs typeface="ＭＳ Ｐゴシック" pitchFamily="-110" charset="-128"/>
              </a:rPr>
              <a:t>the sender and receiver share the encryption key, then authenticity is assured. The</a:t>
            </a:r>
          </a:p>
          <a:p>
            <a:r>
              <a:rPr lang="en-US" dirty="0" smtClean="0">
                <a:latin typeface="Arial" pitchFamily="-110" charset="0"/>
                <a:ea typeface="ＭＳ Ｐゴシック" pitchFamily="-110" charset="-128"/>
                <a:cs typeface="ＭＳ Ｐゴシック" pitchFamily="-110" charset="-128"/>
              </a:rPr>
              <a:t>message digest can also be encrypted using public-key encryption (part b); this is</a:t>
            </a:r>
          </a:p>
          <a:p>
            <a:r>
              <a:rPr lang="en-US" dirty="0" smtClean="0">
                <a:latin typeface="Arial" pitchFamily="-110" charset="0"/>
                <a:ea typeface="ＭＳ Ｐゴシック" pitchFamily="-110" charset="-128"/>
                <a:cs typeface="ＭＳ Ｐゴシック" pitchFamily="-110" charset="-128"/>
              </a:rPr>
              <a:t>explained in Section 2.3. The public-key approach has two advantages: It provides</a:t>
            </a:r>
          </a:p>
          <a:p>
            <a:r>
              <a:rPr lang="en-US" dirty="0" smtClean="0">
                <a:latin typeface="Arial" pitchFamily="-110" charset="0"/>
                <a:ea typeface="ＭＳ Ｐゴシック" pitchFamily="-110" charset="-128"/>
                <a:cs typeface="ＭＳ Ｐゴシック" pitchFamily="-110" charset="-128"/>
              </a:rPr>
              <a:t>a digital signature as well as message authentication; and it does not require the</a:t>
            </a:r>
          </a:p>
          <a:p>
            <a:r>
              <a:rPr lang="en-US" dirty="0" smtClean="0">
                <a:latin typeface="Arial" pitchFamily="-110" charset="0"/>
                <a:ea typeface="ＭＳ Ｐゴシック" pitchFamily="-110" charset="-128"/>
                <a:cs typeface="ＭＳ Ｐゴシック" pitchFamily="-110" charset="-128"/>
              </a:rPr>
              <a:t>distribution of keys to communicating parties.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These two approaches have an advantage over approaches that encrypt the</a:t>
            </a:r>
          </a:p>
          <a:p>
            <a:r>
              <a:rPr lang="en-US" dirty="0" smtClean="0">
                <a:latin typeface="Arial" pitchFamily="-110" charset="0"/>
                <a:ea typeface="ＭＳ Ｐゴシック" pitchFamily="-110" charset="-128"/>
                <a:cs typeface="ＭＳ Ｐゴシック" pitchFamily="-110" charset="-128"/>
              </a:rPr>
              <a:t>entire message in that less computation is required. But an even more common approach is</a:t>
            </a:r>
          </a:p>
          <a:p>
            <a:r>
              <a:rPr lang="en-US" dirty="0" smtClean="0">
                <a:latin typeface="Arial" pitchFamily="-110" charset="0"/>
                <a:ea typeface="ＭＳ Ｐゴシック" pitchFamily="-110" charset="-128"/>
                <a:cs typeface="ＭＳ Ｐゴシック" pitchFamily="-110" charset="-128"/>
              </a:rPr>
              <a:t> the use of a technique that avoids encryption altogether. Several reasons</a:t>
            </a:r>
          </a:p>
          <a:p>
            <a:r>
              <a:rPr lang="en-US" dirty="0" smtClean="0">
                <a:latin typeface="Arial" pitchFamily="-110" charset="0"/>
                <a:ea typeface="ＭＳ Ｐゴシック" pitchFamily="-110" charset="-128"/>
                <a:cs typeface="ＭＳ Ｐゴシック" pitchFamily="-110" charset="-128"/>
              </a:rPr>
              <a:t>for this interest are pointed out in [TSUD92]: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smtClean="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smtClean="0">
                <a:latin typeface="Arial" pitchFamily="-110" charset="0"/>
                <a:ea typeface="ＭＳ Ｐゴシック" pitchFamily="-110" charset="-128"/>
                <a:cs typeface="ＭＳ Ｐゴシック" pitchFamily="-110" charset="-128"/>
              </a:rPr>
              <a:t>and out of a system.</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smtClean="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smtClean="0">
                <a:latin typeface="Arial" pitchFamily="-110" charset="0"/>
                <a:ea typeface="ＭＳ Ｐゴシック" pitchFamily="-110" charset="-128"/>
                <a:cs typeface="ＭＳ Ｐゴシック" pitchFamily="-110" charset="-128"/>
              </a:rPr>
              <a:t>this capability.</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smtClean="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An encryption algorithm may be protected by a patent.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Figure 2.5c shows a technique that uses a hash function but no encryption</a:t>
            </a:r>
          </a:p>
          <a:p>
            <a:r>
              <a:rPr lang="en-US" dirty="0" smtClean="0">
                <a:latin typeface="Arial" pitchFamily="-110" charset="0"/>
                <a:ea typeface="ＭＳ Ｐゴシック" pitchFamily="-110" charset="-128"/>
                <a:cs typeface="ＭＳ Ｐゴシック" pitchFamily="-110" charset="-128"/>
              </a:rPr>
              <a:t>for message authentication. This technique, known as a keyed hash MAC, assumes</a:t>
            </a:r>
          </a:p>
          <a:p>
            <a:r>
              <a:rPr lang="en-US" dirty="0" smtClean="0">
                <a:latin typeface="Arial" pitchFamily="-110" charset="0"/>
                <a:ea typeface="ＭＳ Ｐゴシック" pitchFamily="-110" charset="-128"/>
                <a:cs typeface="ＭＳ Ｐゴシック" pitchFamily="-110" charset="-128"/>
              </a:rPr>
              <a:t>that two communicating parties, say A and B, share a common secret key </a:t>
            </a:r>
            <a:r>
              <a:rPr lang="en-US" i="1" dirty="0" smtClean="0">
                <a:latin typeface="Arial" pitchFamily="-110" charset="0"/>
                <a:ea typeface="ＭＳ Ｐゴシック" pitchFamily="-110" charset="-128"/>
                <a:cs typeface="ＭＳ Ｐゴシック" pitchFamily="-110" charset="-128"/>
              </a:rPr>
              <a:t>K.</a:t>
            </a:r>
          </a:p>
          <a:p>
            <a:r>
              <a:rPr lang="en-US" dirty="0" smtClean="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smtClean="0">
                <a:latin typeface="Arial" pitchFamily="-110" charset="0"/>
                <a:ea typeface="ＭＳ Ｐゴシック" pitchFamily="-110" charset="-128"/>
                <a:cs typeface="ＭＳ Ｐゴシック" pitchFamily="-110" charset="-128"/>
              </a:rPr>
              <a:t>approach illustrated in Figure 2.5c, when A has a message to send to B, it calculates</a:t>
            </a:r>
          </a:p>
          <a:p>
            <a:r>
              <a:rPr lang="en-US" dirty="0" smtClean="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smtClean="0">
                <a:latin typeface="Arial" pitchFamily="-110" charset="0"/>
                <a:ea typeface="ＭＳ Ｐゴシック" pitchFamily="-110" charset="-128"/>
                <a:cs typeface="ＭＳ Ｐゴシック" pitchFamily="-110" charset="-128"/>
              </a:rPr>
              <a:t>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 H(K </a:t>
            </a:r>
            <a:r>
              <a:rPr lang="en-US" i="1" dirty="0" err="1" smtClean="0">
                <a:latin typeface="Arial" pitchFamily="-110" charset="0"/>
                <a:ea typeface="ＭＳ Ｐゴシック" pitchFamily="-110" charset="-128"/>
                <a:cs typeface="ＭＳ Ｐゴシック" pitchFamily="-110" charset="-128"/>
              </a:rPr>
              <a:t>ll</a:t>
            </a:r>
            <a:r>
              <a:rPr lang="en-US" i="1" dirty="0" smtClean="0">
                <a:latin typeface="Arial" pitchFamily="-110" charset="0"/>
                <a:ea typeface="ＭＳ Ｐゴシック" pitchFamily="-110" charset="-128"/>
                <a:cs typeface="ＭＳ Ｐゴシック" pitchFamily="-110" charset="-128"/>
              </a:rPr>
              <a:t> M </a:t>
            </a:r>
            <a:r>
              <a:rPr lang="en-US" i="1" dirty="0" err="1" smtClean="0">
                <a:latin typeface="Arial" pitchFamily="-110" charset="0"/>
                <a:ea typeface="ＭＳ Ｐゴシック" pitchFamily="-110" charset="-128"/>
                <a:cs typeface="ＭＳ Ｐゴシック" pitchFamily="-110" charset="-128"/>
              </a:rPr>
              <a:t>ll</a:t>
            </a:r>
            <a:r>
              <a:rPr lang="en-US" i="1" dirty="0" smtClean="0">
                <a:latin typeface="Arial" pitchFamily="-110" charset="0"/>
                <a:ea typeface="ＭＳ Ｐゴシック" pitchFamily="-110" charset="-128"/>
                <a:cs typeface="ＭＳ Ｐゴシック" pitchFamily="-110" charset="-128"/>
              </a:rPr>
              <a:t> K). It then sends [ M ii 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to B. Because B possesses K, it can</a:t>
            </a:r>
          </a:p>
          <a:p>
            <a:r>
              <a:rPr lang="en-US" dirty="0" err="1" smtClean="0">
                <a:latin typeface="Arial" pitchFamily="-110" charset="0"/>
                <a:ea typeface="ＭＳ Ｐゴシック" pitchFamily="-110" charset="-128"/>
                <a:cs typeface="ＭＳ Ｐゴシック" pitchFamily="-110" charset="-128"/>
              </a:rPr>
              <a:t>recompute</a:t>
            </a:r>
            <a:r>
              <a:rPr lang="en-US" dirty="0" smtClean="0">
                <a:latin typeface="Arial" pitchFamily="-110" charset="0"/>
                <a:ea typeface="ＭＳ Ｐゴシック" pitchFamily="-110" charset="-128"/>
                <a:cs typeface="ＭＳ Ｐゴシック" pitchFamily="-110" charset="-128"/>
              </a:rPr>
              <a:t> H(</a:t>
            </a:r>
            <a:r>
              <a:rPr lang="en-US" i="1" dirty="0" smtClean="0">
                <a:latin typeface="Arial" pitchFamily="-110" charset="0"/>
                <a:ea typeface="ＭＳ Ｐゴシック" pitchFamily="-110" charset="-128"/>
                <a:cs typeface="ＭＳ Ｐゴシック" pitchFamily="-110" charset="-128"/>
              </a:rPr>
              <a:t>K</a:t>
            </a:r>
            <a:r>
              <a:rPr lang="en-US" i="1" baseline="0" dirty="0" smtClean="0">
                <a:latin typeface="Arial" pitchFamily="-110" charset="0"/>
                <a:ea typeface="ＭＳ Ｐゴシック" pitchFamily="-110" charset="-128"/>
                <a:cs typeface="ＭＳ Ｐゴシック" pitchFamily="-110" charset="-128"/>
              </a:rPr>
              <a:t> </a:t>
            </a:r>
            <a:r>
              <a:rPr lang="en-US" i="1" baseline="0" dirty="0" err="1" smtClean="0">
                <a:latin typeface="Arial" pitchFamily="-110" charset="0"/>
                <a:ea typeface="ＭＳ Ｐゴシック" pitchFamily="-110" charset="-128"/>
                <a:cs typeface="ＭＳ Ｐゴシック" pitchFamily="-110" charset="-128"/>
              </a:rPr>
              <a:t>ll</a:t>
            </a:r>
            <a:r>
              <a:rPr lang="en-US" i="1" baseline="0" dirty="0" smtClean="0">
                <a:latin typeface="Arial" pitchFamily="-110" charset="0"/>
                <a:ea typeface="ＭＳ Ｐゴシック" pitchFamily="-110" charset="-128"/>
                <a:cs typeface="ＭＳ Ｐゴシック" pitchFamily="-110" charset="-128"/>
              </a:rPr>
              <a:t> </a:t>
            </a:r>
            <a:r>
              <a:rPr lang="en-US" i="1" dirty="0" smtClean="0">
                <a:latin typeface="Arial" pitchFamily="-110" charset="0"/>
                <a:ea typeface="ＭＳ Ｐゴシック" pitchFamily="-110" charset="-128"/>
                <a:cs typeface="ＭＳ Ｐゴシック" pitchFamily="-110" charset="-128"/>
              </a:rPr>
              <a:t>M</a:t>
            </a:r>
            <a:r>
              <a:rPr lang="en-US" i="1" baseline="0" dirty="0" smtClean="0">
                <a:latin typeface="Arial" pitchFamily="-110" charset="0"/>
                <a:ea typeface="ＭＳ Ｐゴシック" pitchFamily="-110" charset="-128"/>
                <a:cs typeface="ＭＳ Ｐゴシック" pitchFamily="-110" charset="-128"/>
              </a:rPr>
              <a:t> </a:t>
            </a:r>
            <a:r>
              <a:rPr lang="en-US" i="1" baseline="0" dirty="0" err="1" smtClean="0">
                <a:latin typeface="Arial" pitchFamily="-110" charset="0"/>
                <a:ea typeface="ＭＳ Ｐゴシック" pitchFamily="-110" charset="-128"/>
                <a:cs typeface="ＭＳ Ｐゴシック" pitchFamily="-110" charset="-128"/>
              </a:rPr>
              <a:t>ll</a:t>
            </a:r>
            <a:r>
              <a:rPr lang="en-US" i="1" baseline="0" dirty="0" smtClean="0">
                <a:latin typeface="Arial" pitchFamily="-110" charset="0"/>
                <a:ea typeface="ＭＳ Ｐゴシック" pitchFamily="-110" charset="-128"/>
                <a:cs typeface="ＭＳ Ｐゴシック" pitchFamily="-110" charset="-128"/>
              </a:rPr>
              <a:t> </a:t>
            </a:r>
            <a:r>
              <a:rPr lang="en-US" i="1" dirty="0" smtClean="0">
                <a:latin typeface="Arial" pitchFamily="-110" charset="0"/>
                <a:ea typeface="ＭＳ Ｐゴシック" pitchFamily="-110" charset="-128"/>
                <a:cs typeface="ＭＳ Ｐゴシック" pitchFamily="-110" charset="-128"/>
              </a:rPr>
              <a:t>K) and verify MD</a:t>
            </a:r>
            <a:r>
              <a:rPr lang="en-US" i="1" baseline="-25000" dirty="0" smtClean="0">
                <a:latin typeface="Arial" pitchFamily="-110" charset="0"/>
                <a:ea typeface="ＭＳ Ｐゴシック" pitchFamily="-110" charset="-128"/>
                <a:cs typeface="ＭＳ Ｐゴシック" pitchFamily="-110" charset="-128"/>
              </a:rPr>
              <a:t>M</a:t>
            </a:r>
            <a:r>
              <a:rPr lang="en-US" i="1" dirty="0" smtClean="0">
                <a:latin typeface="Arial" pitchFamily="-110" charset="0"/>
                <a:ea typeface="ＭＳ Ｐゴシック" pitchFamily="-110" charset="-128"/>
                <a:cs typeface="ＭＳ Ｐゴシック" pitchFamily="-110" charset="-128"/>
              </a:rPr>
              <a:t>. Because the secret key itself is not sent, it</a:t>
            </a:r>
          </a:p>
          <a:p>
            <a:r>
              <a:rPr lang="en-US" dirty="0" smtClean="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smtClean="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smtClean="0">
                <a:latin typeface="Arial" pitchFamily="-110" charset="0"/>
                <a:ea typeface="ＭＳ Ｐゴシック" pitchFamily="-110" charset="-128"/>
                <a:cs typeface="ＭＳ Ｐゴシック" pitchFamily="-110" charset="-128"/>
              </a:rPr>
              <a:t>false message.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smtClean="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smtClean="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smtClean="0">
                <a:latin typeface="Arial" pitchFamily="-110" charset="0"/>
                <a:ea typeface="ＭＳ Ｐゴシック" pitchFamily="-110" charset="-128"/>
                <a:cs typeface="ＭＳ Ｐゴシック" pitchFamily="-110" charset="-128"/>
              </a:rPr>
              <a:t>as HMAC, which is somewhat more complex than the approach of Figure 2.5c and</a:t>
            </a:r>
          </a:p>
          <a:p>
            <a:r>
              <a:rPr lang="en-US" dirty="0" smtClean="0">
                <a:latin typeface="Arial" pitchFamily="-110" charset="0"/>
                <a:ea typeface="ＭＳ Ｐゴシック" pitchFamily="-110" charset="-128"/>
                <a:cs typeface="ＭＳ Ｐゴシック" pitchFamily="-110" charset="-128"/>
              </a:rPr>
              <a:t>which has become the standard approach for a keyed hash MAC.</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45116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33</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The purpose of a hash function is to produce a</a:t>
            </a:r>
          </a:p>
          <a:p>
            <a:r>
              <a:rPr lang="en-US" b="0" dirty="0" smtClean="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b="0" dirty="0" smtClean="0">
                <a:latin typeface="Arial" pitchFamily="-110" charset="0"/>
                <a:ea typeface="ＭＳ Ｐゴシック" pitchFamily="-110" charset="-128"/>
                <a:cs typeface="ＭＳ Ｐゴシック" pitchFamily="-110" charset="-128"/>
              </a:rPr>
              <a:t>authentication, a hash function H must have the following properties: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H can be applied to a block of data of any size.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H produces a fixed-length output.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a:t>
            </a:r>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is relatively easy to compute for any given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making both hardware and</a:t>
            </a:r>
          </a:p>
          <a:p>
            <a:r>
              <a:rPr lang="en-US" b="0" dirty="0" smtClean="0">
                <a:latin typeface="Arial" pitchFamily="-110" charset="0"/>
                <a:ea typeface="ＭＳ Ｐゴシック" pitchFamily="-110" charset="-128"/>
                <a:cs typeface="ＭＳ Ｐゴシック" pitchFamily="-110" charset="-128"/>
              </a:rPr>
              <a:t>software implementations practical.</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4. For any given code </a:t>
            </a:r>
            <a:r>
              <a:rPr lang="en-US" b="0" i="1" dirty="0" err="1" smtClean="0">
                <a:latin typeface="Arial" pitchFamily="-110" charset="0"/>
                <a:ea typeface="ＭＳ Ｐゴシック" pitchFamily="-110" charset="-128"/>
                <a:cs typeface="ＭＳ Ｐゴシック" pitchFamily="-110" charset="-128"/>
              </a:rPr>
              <a:t>h</a:t>
            </a:r>
            <a:r>
              <a:rPr lang="en-US" b="0" i="1" dirty="0" smtClean="0">
                <a:latin typeface="Arial" pitchFamily="-110" charset="0"/>
                <a:ea typeface="ＭＳ Ｐゴシック" pitchFamily="-110" charset="-128"/>
                <a:cs typeface="ＭＳ Ｐゴシック" pitchFamily="-110" charset="-128"/>
              </a:rPr>
              <a:t>, it is computationally infeasible to find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such that</a:t>
            </a:r>
          </a:p>
          <a:p>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a:t>
            </a:r>
            <a:r>
              <a:rPr lang="en-US" b="0" i="1" dirty="0" smtClean="0">
                <a:latin typeface="Arial" pitchFamily="-110" charset="0"/>
                <a:ea typeface="ＭＳ Ｐゴシック" pitchFamily="-110" charset="-128"/>
                <a:cs typeface="ＭＳ Ｐゴシック" pitchFamily="-110" charset="-128"/>
              </a:rPr>
              <a:t>. A hash function with this property is referred to as one-way or </a:t>
            </a:r>
            <a:r>
              <a:rPr lang="en-US" b="0" i="1" dirty="0" err="1" smtClean="0">
                <a:latin typeface="Arial" pitchFamily="-110" charset="0"/>
                <a:ea typeface="ＭＳ Ｐゴシック" pitchFamily="-110" charset="-128"/>
                <a:cs typeface="ＭＳ Ｐゴシック" pitchFamily="-110" charset="-128"/>
              </a:rPr>
              <a:t>preimage</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5. For any given block </a:t>
            </a:r>
            <a:r>
              <a:rPr lang="en-US" b="0" i="1" dirty="0" smtClean="0">
                <a:latin typeface="Arial" pitchFamily="-110" charset="0"/>
                <a:ea typeface="ＭＳ Ｐゴシック" pitchFamily="-110" charset="-128"/>
                <a:cs typeface="ＭＳ Ｐゴシック" pitchFamily="-110" charset="-128"/>
              </a:rPr>
              <a:t>x, it is computationally infeasible to find y ≠ x with</a:t>
            </a:r>
          </a:p>
          <a:p>
            <a:r>
              <a:rPr lang="en-US" b="0" dirty="0" err="1" smtClean="0">
                <a:latin typeface="Arial" pitchFamily="-110" charset="0"/>
                <a:ea typeface="ＭＳ Ｐゴシック" pitchFamily="-110" charset="-128"/>
                <a:cs typeface="ＭＳ Ｐゴシック" pitchFamily="-110" charset="-128"/>
              </a:rPr>
              <a:t>H(</a:t>
            </a:r>
            <a:r>
              <a:rPr lang="en-US" b="0" i="1" dirty="0" err="1" smtClean="0">
                <a:latin typeface="Arial" pitchFamily="-110" charset="0"/>
                <a:ea typeface="ＭＳ Ｐゴシック" pitchFamily="-110" charset="-128"/>
                <a:cs typeface="ＭＳ Ｐゴシック" pitchFamily="-110" charset="-128"/>
              </a:rPr>
              <a:t>y</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H(x</a:t>
            </a:r>
            <a:r>
              <a:rPr lang="en-US" b="0" i="1" dirty="0" smtClean="0">
                <a:latin typeface="Arial" pitchFamily="-110" charset="0"/>
                <a:ea typeface="ＭＳ Ｐゴシック" pitchFamily="-110" charset="-128"/>
                <a:cs typeface="ＭＳ Ｐゴシック" pitchFamily="-110" charset="-128"/>
              </a:rPr>
              <a:t>). A hash function with this property is referred to as second </a:t>
            </a:r>
            <a:r>
              <a:rPr lang="en-US" b="0" i="1" dirty="0" err="1" smtClean="0">
                <a:latin typeface="Arial" pitchFamily="-110" charset="0"/>
                <a:ea typeface="ＭＳ Ｐゴシック" pitchFamily="-110" charset="-128"/>
                <a:cs typeface="ＭＳ Ｐゴシック" pitchFamily="-110" charset="-128"/>
              </a:rPr>
              <a:t>preimage</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resistant. This is sometimes referred to as weak collision 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6. It is computationally infeasible to find any pair (</a:t>
            </a:r>
            <a:r>
              <a:rPr lang="en-US" b="0" i="1" dirty="0" err="1" smtClean="0">
                <a:latin typeface="Arial" pitchFamily="-110" charset="0"/>
                <a:ea typeface="ＭＳ Ｐゴシック" pitchFamily="-110" charset="-128"/>
                <a:cs typeface="ＭＳ Ｐゴシック" pitchFamily="-110" charset="-128"/>
              </a:rPr>
              <a:t>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y</a:t>
            </a:r>
            <a:r>
              <a:rPr lang="en-US" b="0" i="1" dirty="0" smtClean="0">
                <a:latin typeface="Arial" pitchFamily="-110" charset="0"/>
                <a:ea typeface="ＭＳ Ｐゴシック" pitchFamily="-110" charset="-128"/>
                <a:cs typeface="ＭＳ Ｐゴシック" pitchFamily="-110" charset="-128"/>
              </a:rPr>
              <a:t>) such that </a:t>
            </a:r>
            <a:r>
              <a:rPr lang="en-US" b="0" i="1" dirty="0" err="1" smtClean="0">
                <a:latin typeface="Arial" pitchFamily="-110" charset="0"/>
                <a:ea typeface="ＭＳ Ｐゴシック" pitchFamily="-110" charset="-128"/>
                <a:cs typeface="ＭＳ Ｐゴシック" pitchFamily="-110" charset="-128"/>
              </a:rPr>
              <a:t>H(x</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H(y</a:t>
            </a:r>
            <a:r>
              <a:rPr lang="en-US" b="0" i="1" dirty="0" smtClean="0">
                <a:latin typeface="Arial" pitchFamily="-110" charset="0"/>
                <a:ea typeface="ＭＳ Ｐゴシック" pitchFamily="-110" charset="-128"/>
                <a:cs typeface="ＭＳ Ｐゴシック" pitchFamily="-110" charset="-128"/>
              </a:rPr>
              <a:t>).</a:t>
            </a:r>
          </a:p>
          <a:p>
            <a:r>
              <a:rPr lang="en-US" b="0" dirty="0" smtClean="0">
                <a:latin typeface="Arial" pitchFamily="-110" charset="0"/>
                <a:ea typeface="ＭＳ Ｐゴシック" pitchFamily="-110" charset="-128"/>
                <a:cs typeface="ＭＳ Ｐゴシック" pitchFamily="-110" charset="-128"/>
              </a:rPr>
              <a:t>A hash function with this property is referred to as collision resistant. This is</a:t>
            </a:r>
          </a:p>
          <a:p>
            <a:r>
              <a:rPr lang="en-US" b="0" dirty="0" smtClean="0">
                <a:latin typeface="Arial" pitchFamily="-110" charset="0"/>
                <a:ea typeface="ＭＳ Ｐゴシック" pitchFamily="-110" charset="-128"/>
                <a:cs typeface="ＭＳ Ｐゴシック" pitchFamily="-110" charset="-128"/>
              </a:rPr>
              <a:t>sometimes referred to as strong collision resistant.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b="0" dirty="0" smtClean="0">
                <a:latin typeface="Arial" pitchFamily="-110" charset="0"/>
                <a:ea typeface="ＭＳ Ｐゴシック" pitchFamily="-110" charset="-128"/>
                <a:cs typeface="ＭＳ Ｐゴシック" pitchFamily="-110" charset="-128"/>
              </a:rPr>
              <a:t>function to message authentication.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b="0" dirty="0" smtClean="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b="0" dirty="0" smtClean="0">
                <a:latin typeface="Arial" pitchFamily="-110" charset="0"/>
                <a:ea typeface="ＭＳ Ｐゴシック" pitchFamily="-110" charset="-128"/>
                <a:cs typeface="ＭＳ Ｐゴシック" pitchFamily="-110" charset="-128"/>
              </a:rPr>
              <a:t>important if the authentication technique involves the use of a secret value (Figure 2.5c).</a:t>
            </a:r>
          </a:p>
          <a:p>
            <a:r>
              <a:rPr lang="en-US" b="0" dirty="0" smtClean="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b="0" dirty="0" smtClean="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b="0" dirty="0" smtClean="0">
                <a:latin typeface="Arial" pitchFamily="-110" charset="0"/>
                <a:ea typeface="ＭＳ Ｐゴシック" pitchFamily="-110" charset="-128"/>
                <a:cs typeface="ＭＳ Ｐゴシック" pitchFamily="-110" charset="-128"/>
              </a:rPr>
              <a:t>the attacker obtains the message </a:t>
            </a:r>
            <a:r>
              <a:rPr lang="en-US" b="0" i="1" dirty="0" smtClean="0">
                <a:latin typeface="Arial" pitchFamily="-110" charset="0"/>
                <a:ea typeface="ＭＳ Ｐゴシック" pitchFamily="-110" charset="-128"/>
                <a:cs typeface="ＭＳ Ｐゴシック" pitchFamily="-110" charset="-128"/>
              </a:rPr>
              <a:t>M and the hash code MD</a:t>
            </a:r>
            <a:r>
              <a:rPr lang="en-US" b="0" i="1" baseline="-25000" dirty="0" smtClean="0">
                <a:latin typeface="Arial" pitchFamily="-110" charset="0"/>
                <a:ea typeface="ＭＳ Ｐゴシック" pitchFamily="-110" charset="-128"/>
                <a:cs typeface="ＭＳ Ｐゴシック" pitchFamily="-110" charset="-128"/>
              </a:rPr>
              <a:t>M</a:t>
            </a:r>
            <a:r>
              <a:rPr lang="en-US" b="0" i="1" dirty="0" smtClean="0">
                <a:latin typeface="Arial" pitchFamily="-110" charset="0"/>
                <a:ea typeface="ＭＳ Ｐゴシック" pitchFamily="-110" charset="-128"/>
                <a:cs typeface="ＭＳ Ｐゴシック" pitchFamily="-110" charset="-128"/>
              </a:rPr>
              <a:t>  = H(K || M || K). The attacker</a:t>
            </a:r>
          </a:p>
          <a:p>
            <a:r>
              <a:rPr lang="en-US" b="0" dirty="0" smtClean="0">
                <a:latin typeface="Arial" pitchFamily="-110" charset="0"/>
                <a:ea typeface="ＭＳ Ｐゴシック" pitchFamily="-110" charset="-128"/>
                <a:cs typeface="ＭＳ Ｐゴシック" pitchFamily="-110" charset="-128"/>
              </a:rPr>
              <a:t>then inverts the hash function to obtain K</a:t>
            </a:r>
            <a:r>
              <a:rPr lang="en-US" b="0" i="1" dirty="0" smtClean="0">
                <a:latin typeface="Arial" pitchFamily="-110" charset="0"/>
                <a:ea typeface="ＭＳ Ｐゴシック" pitchFamily="-110" charset="-128"/>
                <a:cs typeface="ＭＳ Ｐゴシック" pitchFamily="-110" charset="-128"/>
              </a:rPr>
              <a:t> || M || K =  H</a:t>
            </a:r>
            <a:r>
              <a:rPr lang="en-US" b="0" i="1" baseline="30000" dirty="0" smtClean="0">
                <a:latin typeface="Arial" pitchFamily="-110" charset="0"/>
                <a:ea typeface="ＭＳ Ｐゴシック" pitchFamily="-110" charset="-128"/>
                <a:cs typeface="ＭＳ Ｐゴシック" pitchFamily="-110" charset="-128"/>
              </a:rPr>
              <a:t>-1</a:t>
            </a:r>
            <a:r>
              <a:rPr lang="en-US" b="0" i="1" dirty="0" smtClean="0">
                <a:latin typeface="Arial" pitchFamily="-110" charset="0"/>
                <a:ea typeface="ＭＳ Ｐゴシック" pitchFamily="-110" charset="-128"/>
                <a:cs typeface="ＭＳ Ｐゴシック" pitchFamily="-110" charset="-128"/>
              </a:rPr>
              <a:t>(MD</a:t>
            </a:r>
            <a:r>
              <a:rPr lang="en-US" b="0" i="1" baseline="-25000" dirty="0" smtClean="0">
                <a:latin typeface="Arial" pitchFamily="-110" charset="0"/>
                <a:ea typeface="ＭＳ Ｐゴシック" pitchFamily="-110" charset="-128"/>
                <a:cs typeface="ＭＳ Ｐゴシック" pitchFamily="-110" charset="-128"/>
              </a:rPr>
              <a:t>M</a:t>
            </a:r>
            <a:r>
              <a:rPr lang="en-US" b="0" i="1" dirty="0" smtClean="0">
                <a:latin typeface="Arial" pitchFamily="-110" charset="0"/>
                <a:ea typeface="ＭＳ Ｐゴシック" pitchFamily="-110" charset="-128"/>
                <a:cs typeface="ＭＳ Ｐゴシック" pitchFamily="-110" charset="-128"/>
              </a:rPr>
              <a:t>). Because the attacker now</a:t>
            </a:r>
          </a:p>
          <a:p>
            <a:r>
              <a:rPr lang="en-US" b="0" dirty="0" smtClean="0">
                <a:latin typeface="Arial" pitchFamily="-110" charset="0"/>
                <a:ea typeface="ＭＳ Ｐゴシック" pitchFamily="-110" charset="-128"/>
                <a:cs typeface="ＭＳ Ｐゴシック" pitchFamily="-110" charset="-128"/>
              </a:rPr>
              <a:t>has both </a:t>
            </a:r>
            <a:r>
              <a:rPr lang="en-US" b="0" i="1" dirty="0" smtClean="0">
                <a:latin typeface="Arial" pitchFamily="-110" charset="0"/>
                <a:ea typeface="ＭＳ Ｐゴシック" pitchFamily="-110" charset="-128"/>
                <a:cs typeface="ＭＳ Ｐゴシック" pitchFamily="-110" charset="-128"/>
              </a:rPr>
              <a:t>M and K || M || K, it is a trivial matter to recover K.</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fifth property guarantees that it is impossible to find an alternative</a:t>
            </a:r>
          </a:p>
          <a:p>
            <a:r>
              <a:rPr lang="en-US" b="0" dirty="0" smtClean="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b="0" dirty="0" smtClean="0">
                <a:latin typeface="Arial" pitchFamily="-110" charset="0"/>
                <a:ea typeface="ＭＳ Ｐゴシック" pitchFamily="-110" charset="-128"/>
                <a:cs typeface="ＭＳ Ｐゴシック" pitchFamily="-110" charset="-128"/>
              </a:rPr>
              <a:t>an encrypted hash code is used (Figures 2.5a and b). If this property were not true,</a:t>
            </a:r>
          </a:p>
          <a:p>
            <a:r>
              <a:rPr lang="en-US" b="0" dirty="0" smtClean="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b="0" dirty="0" smtClean="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b="0" dirty="0" smtClean="0">
                <a:latin typeface="Arial" pitchFamily="-110" charset="0"/>
                <a:ea typeface="ＭＳ Ｐゴシック" pitchFamily="-110" charset="-128"/>
                <a:cs typeface="ＭＳ Ｐゴシック" pitchFamily="-110" charset="-128"/>
              </a:rPr>
              <a:t>from the message; third, generate an alternate message with the same hash code.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b="0" dirty="0" smtClean="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b="0" dirty="0" smtClean="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b="0" dirty="0" smtClean="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b="0" dirty="0" smtClean="0">
                <a:latin typeface="Arial" pitchFamily="-110" charset="0"/>
                <a:ea typeface="ＭＳ Ｐゴシック" pitchFamily="-110" charset="-128"/>
                <a:cs typeface="ＭＳ Ｐゴシック" pitchFamily="-110" charset="-128"/>
              </a:rPr>
              <a:t>suppose Bob gets to write an IOU message, send it to Alice, and she signs it.</a:t>
            </a:r>
          </a:p>
          <a:p>
            <a:r>
              <a:rPr lang="en-US" b="0" dirty="0" smtClean="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b="0" dirty="0" smtClean="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b="0" dirty="0" smtClean="0">
                <a:latin typeface="Arial" pitchFamily="-110" charset="0"/>
                <a:ea typeface="ＭＳ Ｐゴシック" pitchFamily="-110" charset="-128"/>
                <a:cs typeface="ＭＳ Ｐゴシック" pitchFamily="-110" charset="-128"/>
              </a:rPr>
              <a:t>and Bob is then able to claim that the second message is authentic.</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5354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34</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As with symmetric encryption, there are two</a:t>
            </a:r>
          </a:p>
          <a:p>
            <a:r>
              <a:rPr lang="en-US" dirty="0" smtClean="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smtClean="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smtClean="0">
                <a:latin typeface="Arial" pitchFamily="-110" charset="0"/>
                <a:ea typeface="ＭＳ Ｐゴシック" pitchFamily="-110" charset="-128"/>
                <a:cs typeface="ＭＳ Ｐゴシック" pitchFamily="-110" charset="-128"/>
              </a:rPr>
              <a:t>exploiting logical weaknesses in the algorithm.</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smtClean="0">
                <a:latin typeface="Arial" pitchFamily="-110" charset="0"/>
                <a:ea typeface="ＭＳ Ｐゴシック" pitchFamily="-110" charset="-128"/>
                <a:cs typeface="ＭＳ Ｐゴシック" pitchFamily="-110" charset="-128"/>
              </a:rPr>
              <a:t>the length of the hash code produced by the algorithm.</a:t>
            </a:r>
          </a:p>
          <a:p>
            <a:r>
              <a:rPr lang="en-US" dirty="0" smtClean="0">
                <a:latin typeface="Arial" pitchFamily="-110" charset="0"/>
                <a:ea typeface="ＭＳ Ｐゴシック" pitchFamily="-110" charset="-128"/>
                <a:cs typeface="ＭＳ Ｐゴシック" pitchFamily="-110" charset="-128"/>
              </a:rPr>
              <a:t>For a hash code of length </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the level of effort required is proportional to the following:</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resistant 2</a:t>
            </a:r>
            <a:r>
              <a:rPr lang="en-US" i="1" dirty="0" smtClean="0">
                <a:latin typeface="Arial" pitchFamily="-110" charset="0"/>
                <a:ea typeface="ＭＳ Ｐゴシック" pitchFamily="-110" charset="-128"/>
                <a:cs typeface="ＭＳ Ｐゴシック" pitchFamily="-110" charset="-128"/>
              </a:rPr>
              <a:t>n</a:t>
            </a:r>
          </a:p>
          <a:p>
            <a:r>
              <a:rPr lang="en-US" dirty="0" smtClean="0">
                <a:latin typeface="Arial" pitchFamily="-110" charset="0"/>
                <a:ea typeface="ＭＳ Ｐゴシック" pitchFamily="-110" charset="-128"/>
                <a:cs typeface="ＭＳ Ｐゴシック" pitchFamily="-110" charset="-128"/>
              </a:rPr>
              <a:t>Collision resistant 2</a:t>
            </a:r>
            <a:r>
              <a:rPr lang="en-US" i="1" dirty="0" smtClean="0">
                <a:latin typeface="Arial" pitchFamily="-110" charset="0"/>
                <a:ea typeface="ＭＳ Ｐゴシック" pitchFamily="-110" charset="-128"/>
                <a:cs typeface="ＭＳ Ｐゴシック" pitchFamily="-110" charset="-128"/>
              </a:rPr>
              <a:t>n/2</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smtClean="0">
                <a:latin typeface="Arial" pitchFamily="-110" charset="0"/>
                <a:ea typeface="ＭＳ Ｐゴシック" pitchFamily="-110" charset="-128"/>
                <a:cs typeface="ＭＳ Ｐゴシック" pitchFamily="-110" charset="-128"/>
              </a:rPr>
              <a:t>secure hash code), then the value 2</a:t>
            </a:r>
            <a:r>
              <a:rPr lang="en-US" i="1" dirty="0" smtClean="0">
                <a:latin typeface="Arial" pitchFamily="-110" charset="0"/>
                <a:ea typeface="ＭＳ Ｐゴシック" pitchFamily="-110" charset="-128"/>
                <a:cs typeface="ＭＳ Ｐゴシック" pitchFamily="-110" charset="-128"/>
              </a:rPr>
              <a:t>n/2 determines the strength of the hash code against</a:t>
            </a:r>
          </a:p>
          <a:p>
            <a:r>
              <a:rPr lang="en-US" dirty="0" smtClean="0">
                <a:latin typeface="Arial" pitchFamily="-110" charset="0"/>
                <a:ea typeface="ＭＳ Ｐゴシック" pitchFamily="-110" charset="-128"/>
                <a:cs typeface="ＭＳ Ｐゴシック" pitchFamily="-110" charset="-128"/>
              </a:rPr>
              <a:t>brute-force attacks. Van </a:t>
            </a:r>
            <a:r>
              <a:rPr lang="en-US" dirty="0" err="1" smtClean="0">
                <a:latin typeface="Arial" pitchFamily="-110" charset="0"/>
                <a:ea typeface="ＭＳ Ｐゴシック" pitchFamily="-110" charset="-128"/>
                <a:cs typeface="ＭＳ Ｐゴシック" pitchFamily="-110" charset="-128"/>
              </a:rPr>
              <a:t>Oorschot</a:t>
            </a:r>
            <a:r>
              <a:rPr lang="en-US" dirty="0" smtClean="0">
                <a:latin typeface="Arial" pitchFamily="-110" charset="0"/>
                <a:ea typeface="ＭＳ Ｐゴシック" pitchFamily="-110" charset="-128"/>
                <a:cs typeface="ＭＳ Ｐゴシック" pitchFamily="-110" charset="-128"/>
              </a:rPr>
              <a:t> and Wiener [VANO94] presented a design for a</a:t>
            </a:r>
          </a:p>
          <a:p>
            <a:r>
              <a:rPr lang="en-US" dirty="0" smtClean="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smtClean="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smtClean="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smtClean="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smtClean="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smtClean="0">
                <a:latin typeface="Arial" pitchFamily="-110" charset="0"/>
                <a:ea typeface="ＭＳ Ｐゴシック" pitchFamily="-110" charset="-128"/>
                <a:cs typeface="ＭＳ Ｐゴシック" pitchFamily="-110" charset="-128"/>
              </a:rPr>
              <a:t>much shorter, so that 160 bits now appears suspect.</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In recent years, the most widely used</a:t>
            </a:r>
          </a:p>
          <a:p>
            <a:r>
              <a:rPr lang="en-US" dirty="0" smtClean="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smtClean="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smtClean="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smtClean="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smtClean="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smtClean="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smtClean="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smtClean="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smtClean="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smtClean="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smtClean="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smtClean="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smtClean="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smtClean="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smtClean="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Passwords: </a:t>
            </a:r>
            <a:r>
              <a:rPr lang="en-US" b="0" dirty="0" smtClean="0">
                <a:latin typeface="Arial" pitchFamily="-110" charset="0"/>
                <a:ea typeface="ＭＳ Ｐゴシック" pitchFamily="-110" charset="-128"/>
                <a:cs typeface="ＭＳ Ｐゴシック" pitchFamily="-110" charset="-128"/>
              </a:rPr>
              <a:t>Chapter 3 explains a scheme in which a hash of a password is</a:t>
            </a:r>
          </a:p>
          <a:p>
            <a:r>
              <a:rPr lang="en-US" b="0" dirty="0" smtClean="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smtClean="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smtClean="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smtClean="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 and perhaps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Intrusion detection: </a:t>
            </a:r>
            <a:r>
              <a:rPr lang="en-US" b="0" dirty="0" smtClean="0">
                <a:latin typeface="Arial" pitchFamily="-110" charset="0"/>
                <a:ea typeface="ＭＳ Ｐゴシック" pitchFamily="-110" charset="-128"/>
                <a:cs typeface="ＭＳ Ｐゴシック" pitchFamily="-110" charset="-128"/>
              </a:rPr>
              <a:t>Store H(F) for each file on a system and secure the hash</a:t>
            </a:r>
          </a:p>
          <a:p>
            <a:r>
              <a:rPr lang="en-US" dirty="0" smtClean="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smtClean="0">
                <a:latin typeface="Arial" pitchFamily="-110" charset="0"/>
                <a:ea typeface="ＭＳ Ｐゴシック" pitchFamily="-110" charset="-128"/>
                <a:cs typeface="ＭＳ Ｐゴシック" pitchFamily="-110" charset="-128"/>
              </a:rPr>
              <a:t>been modified by </a:t>
            </a:r>
            <a:r>
              <a:rPr lang="en-US" dirty="0" err="1" smtClean="0">
                <a:latin typeface="Arial" pitchFamily="-110" charset="0"/>
                <a:ea typeface="ＭＳ Ｐゴシック" pitchFamily="-110" charset="-128"/>
                <a:cs typeface="ＭＳ Ｐゴシック" pitchFamily="-110" charset="-128"/>
              </a:rPr>
              <a:t>recomputing</a:t>
            </a:r>
            <a:r>
              <a:rPr lang="en-US" dirty="0" smtClean="0">
                <a:latin typeface="Arial" pitchFamily="-110" charset="0"/>
                <a:ea typeface="ＭＳ Ｐゴシック" pitchFamily="-110" charset="-128"/>
                <a:cs typeface="ＭＳ Ｐゴシック" pitchFamily="-110" charset="-128"/>
              </a:rPr>
              <a:t> H(F). An intruder would need to change F without</a:t>
            </a:r>
          </a:p>
          <a:p>
            <a:r>
              <a:rPr lang="en-US" dirty="0" smtClean="0">
                <a:latin typeface="Arial" pitchFamily="-110" charset="0"/>
                <a:ea typeface="ＭＳ Ｐゴシック" pitchFamily="-110" charset="-128"/>
                <a:cs typeface="ＭＳ Ｐゴシック" pitchFamily="-110" charset="-128"/>
              </a:rPr>
              <a:t>changing H(F). This application requires weak second </a:t>
            </a:r>
            <a:r>
              <a:rPr lang="en-US" dirty="0" err="1" smtClean="0">
                <a:latin typeface="Arial" pitchFamily="-110" charset="0"/>
                <a:ea typeface="ＭＳ Ｐゴシック" pitchFamily="-110" charset="-128"/>
                <a:cs typeface="ＭＳ Ｐゴシック" pitchFamily="-110" charset="-128"/>
              </a:rPr>
              <a:t>preimage</a:t>
            </a:r>
            <a:r>
              <a:rPr lang="en-US" dirty="0" smtClean="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1024656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US" b="0" dirty="0" smtClean="0"/>
              <a:t>Public-key encryption, first publicly proposed by </a:t>
            </a:r>
            <a:r>
              <a:rPr lang="en-US" b="0" dirty="0" err="1" smtClean="0"/>
              <a:t>Diffie</a:t>
            </a:r>
            <a:r>
              <a:rPr lang="en-US" b="0" dirty="0" smtClean="0"/>
              <a:t> and Hellman in 1976</a:t>
            </a:r>
          </a:p>
          <a:p>
            <a:pPr>
              <a:defRPr/>
            </a:pPr>
            <a:r>
              <a:rPr lang="en-US" b="0" dirty="0" smtClean="0"/>
              <a:t>[DIFF76], is the first truly revolutionary advance in encryption in literally thousands</a:t>
            </a:r>
          </a:p>
          <a:p>
            <a:pPr>
              <a:defRPr/>
            </a:pPr>
            <a:r>
              <a:rPr lang="en-US" b="0" dirty="0" smtClean="0"/>
              <a:t>of years. Public-key algorithms are based on mathematical functions rather than on</a:t>
            </a:r>
          </a:p>
          <a:p>
            <a:pPr>
              <a:defRPr/>
            </a:pPr>
            <a:r>
              <a:rPr lang="en-US" b="0" dirty="0" smtClean="0"/>
              <a:t>simple operations on bit patterns, such as are used in symmetric encryption algorithms.</a:t>
            </a:r>
          </a:p>
          <a:p>
            <a:pPr>
              <a:defRPr/>
            </a:pPr>
            <a:r>
              <a:rPr lang="en-US" b="0" dirty="0" smtClean="0"/>
              <a:t>More important, public-key cryptography is </a:t>
            </a:r>
            <a:r>
              <a:rPr lang="en-US" b="1" dirty="0" smtClean="0"/>
              <a:t>asymmetric</a:t>
            </a:r>
            <a:r>
              <a:rPr lang="en-US" b="0" dirty="0" smtClean="0"/>
              <a:t>, involving the use</a:t>
            </a:r>
          </a:p>
          <a:p>
            <a:pPr>
              <a:defRPr/>
            </a:pPr>
            <a:r>
              <a:rPr lang="en-US" b="0" dirty="0" smtClean="0"/>
              <a:t>of two separate keys, in contrast to symmetric encryption, which uses only one key.</a:t>
            </a:r>
          </a:p>
          <a:p>
            <a:pPr>
              <a:defRPr/>
            </a:pPr>
            <a:r>
              <a:rPr lang="en-US" b="0" dirty="0" smtClean="0"/>
              <a:t>The use of two keys has profound consequences in the areas of confidentiality, key</a:t>
            </a:r>
          </a:p>
          <a:p>
            <a:pPr>
              <a:defRPr/>
            </a:pPr>
            <a:r>
              <a:rPr lang="en-US" b="0" dirty="0" smtClean="0"/>
              <a:t>distribution, and authentication.</a:t>
            </a:r>
          </a:p>
          <a:p>
            <a:pPr>
              <a:defRPr/>
            </a:pPr>
            <a:endParaRPr lang="en-US" b="0" dirty="0" smtClean="0"/>
          </a:p>
          <a:p>
            <a:pPr>
              <a:defRPr/>
            </a:pPr>
            <a:r>
              <a:rPr lang="en-US" b="0" dirty="0" smtClean="0"/>
              <a:t>Before proceeding, we should first mention several common misconceptions</a:t>
            </a:r>
          </a:p>
          <a:p>
            <a:pPr>
              <a:defRPr/>
            </a:pPr>
            <a:r>
              <a:rPr lang="en-US" b="0" dirty="0" smtClean="0"/>
              <a:t>concerning public-key encryption. One is that public-key encryption is more secure</a:t>
            </a:r>
          </a:p>
          <a:p>
            <a:pPr>
              <a:defRPr/>
            </a:pPr>
            <a:r>
              <a:rPr lang="en-US" b="0" dirty="0" smtClean="0"/>
              <a:t>from cryptanalysis than symmetric encryption. In fact, the security of any encryption</a:t>
            </a:r>
          </a:p>
          <a:p>
            <a:pPr>
              <a:defRPr/>
            </a:pPr>
            <a:r>
              <a:rPr lang="en-US" b="0" dirty="0" smtClean="0"/>
              <a:t>scheme depends on (1) the length of the key and (2) the computational work involved</a:t>
            </a:r>
          </a:p>
          <a:p>
            <a:pPr>
              <a:defRPr/>
            </a:pPr>
            <a:r>
              <a:rPr lang="en-US" b="0" dirty="0" smtClean="0"/>
              <a:t>in breaking a cipher. There is nothing in principle about either symmetric or public-key</a:t>
            </a:r>
          </a:p>
          <a:p>
            <a:pPr>
              <a:defRPr/>
            </a:pPr>
            <a:r>
              <a:rPr lang="en-US" b="0" dirty="0" smtClean="0"/>
              <a:t>encryption that makes one superior to another from the point of view of resisting cryptanalysis.</a:t>
            </a:r>
          </a:p>
          <a:p>
            <a:pPr>
              <a:defRPr/>
            </a:pPr>
            <a:r>
              <a:rPr lang="en-US" b="0" dirty="0" smtClean="0"/>
              <a:t>A second misconception is that public-key encryption is a general- purpose</a:t>
            </a:r>
          </a:p>
          <a:p>
            <a:pPr>
              <a:defRPr/>
            </a:pPr>
            <a:r>
              <a:rPr lang="en-US" b="0" dirty="0" smtClean="0"/>
              <a:t>technique that has made symmetric encryption obsolete. On the contrary, because of</a:t>
            </a:r>
          </a:p>
          <a:p>
            <a:pPr>
              <a:defRPr/>
            </a:pPr>
            <a:r>
              <a:rPr lang="en-US" b="0" dirty="0" smtClean="0"/>
              <a:t>the computational overhead of current public-key encryption schemes, there seems no</a:t>
            </a:r>
          </a:p>
          <a:p>
            <a:pPr>
              <a:defRPr/>
            </a:pPr>
            <a:r>
              <a:rPr lang="en-US" b="0" dirty="0" smtClean="0"/>
              <a:t>foreseeable likelihood that symmetric encryption will be abandoned. Finally, there is</a:t>
            </a:r>
          </a:p>
          <a:p>
            <a:pPr>
              <a:defRPr/>
            </a:pPr>
            <a:r>
              <a:rPr lang="en-US" b="0" dirty="0" smtClean="0"/>
              <a:t>a feeling that key distribution is trivial when using public-key encryption, compared to</a:t>
            </a:r>
          </a:p>
          <a:p>
            <a:pPr>
              <a:defRPr/>
            </a:pPr>
            <a:r>
              <a:rPr lang="en-US" b="0" dirty="0" smtClean="0"/>
              <a:t>the rather cumbersome handshaking involved with key distribution centers for symmetric</a:t>
            </a:r>
          </a:p>
          <a:p>
            <a:pPr>
              <a:defRPr/>
            </a:pPr>
            <a:r>
              <a:rPr lang="en-US" b="0" dirty="0" smtClean="0"/>
              <a:t>encryption. For public-key key distribution, some form of protocol is needed,</a:t>
            </a:r>
          </a:p>
          <a:p>
            <a:pPr>
              <a:defRPr/>
            </a:pPr>
            <a:r>
              <a:rPr lang="en-US" b="0" dirty="0" smtClean="0"/>
              <a:t>often involving a central agent, and the procedures involved are no simpler or any</a:t>
            </a:r>
          </a:p>
          <a:p>
            <a:pPr>
              <a:defRPr/>
            </a:pPr>
            <a:r>
              <a:rPr lang="en-US" b="0" dirty="0" smtClean="0"/>
              <a:t>more efficient than those required for symmetric encryption.</a:t>
            </a:r>
          </a:p>
          <a:p>
            <a:pPr>
              <a:defRPr/>
            </a:pPr>
            <a:endParaRPr lang="en-US" b="0" dirty="0" smtClean="0"/>
          </a:p>
          <a:p>
            <a:pPr>
              <a:defRPr/>
            </a:pPr>
            <a:r>
              <a:rPr lang="en-US" b="0" dirty="0" smtClean="0"/>
              <a:t>As the names suggest, the public key of the pair is made public for others to</a:t>
            </a:r>
          </a:p>
          <a:p>
            <a:pPr>
              <a:defRPr/>
            </a:pPr>
            <a:r>
              <a:rPr lang="en-US" b="0" dirty="0" smtClean="0"/>
              <a:t>use, while the private key is known only to its owner. A general-purpose public-key</a:t>
            </a:r>
          </a:p>
          <a:p>
            <a:pPr>
              <a:defRPr/>
            </a:pPr>
            <a:r>
              <a:rPr lang="en-US" b="0" dirty="0" smtClean="0"/>
              <a:t>cryptographic algorithm relies on one key for encryption and a different but related</a:t>
            </a:r>
          </a:p>
          <a:p>
            <a:pPr>
              <a:defRPr/>
            </a:pPr>
            <a:r>
              <a:rPr lang="en-US" b="0" dirty="0" smtClean="0"/>
              <a:t>key for decryption.</a:t>
            </a:r>
          </a:p>
          <a:p>
            <a:pPr>
              <a:defRPr/>
            </a:pPr>
            <a:endParaRPr lang="en-US" b="0" dirty="0" smtClean="0"/>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35</a:t>
            </a:fld>
            <a:endParaRPr lang="en-AU" smtClean="0">
              <a:latin typeface="Arial" pitchFamily="-110" charset="0"/>
            </a:endParaRPr>
          </a:p>
        </p:txBody>
      </p:sp>
    </p:spTree>
    <p:extLst>
      <p:ext uri="{BB962C8B-B14F-4D97-AF65-F5344CB8AC3E}">
        <p14:creationId xmlns:p14="http://schemas.microsoft.com/office/powerpoint/2010/main" val="178477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36</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A public-key encryption scheme has six ingredients (Figure 2.6a):</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Plaintext: This is the readable message or data that is fed into the algorithm as</a:t>
            </a:r>
          </a:p>
          <a:p>
            <a:r>
              <a:rPr lang="en-US" b="0" dirty="0" smtClean="0">
                <a:latin typeface="Arial" pitchFamily="-110" charset="0"/>
                <a:ea typeface="ＭＳ Ｐゴシック" pitchFamily="-110" charset="-128"/>
                <a:cs typeface="ＭＳ Ｐゴシック" pitchFamily="-110" charset="-128"/>
              </a:rPr>
              <a:t>input.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Encryption algorithm: The encryption algorithm performs various transformations</a:t>
            </a:r>
          </a:p>
          <a:p>
            <a:r>
              <a:rPr lang="en-US" b="0" dirty="0" smtClean="0">
                <a:latin typeface="Arial" pitchFamily="-110" charset="0"/>
                <a:ea typeface="ＭＳ Ｐゴシック" pitchFamily="-110" charset="-128"/>
                <a:cs typeface="ＭＳ Ｐゴシック" pitchFamily="-110" charset="-128"/>
              </a:rPr>
              <a:t>on the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Public and private key: This is a pair of keys that have been selected so that</a:t>
            </a:r>
          </a:p>
          <a:p>
            <a:r>
              <a:rPr lang="en-US" b="0" dirty="0" smtClean="0">
                <a:latin typeface="Arial" pitchFamily="-110" charset="0"/>
                <a:ea typeface="ＭＳ Ｐゴシック" pitchFamily="-110" charset="-128"/>
                <a:cs typeface="ＭＳ Ｐゴシック" pitchFamily="-110" charset="-128"/>
              </a:rPr>
              <a:t>if one is used for encryption, the other is used for decryption. The exact</a:t>
            </a:r>
          </a:p>
          <a:p>
            <a:r>
              <a:rPr lang="en-US" b="0" dirty="0" smtClean="0">
                <a:latin typeface="Arial" pitchFamily="-110" charset="0"/>
                <a:ea typeface="ＭＳ Ｐゴシック" pitchFamily="-110" charset="-128"/>
                <a:cs typeface="ＭＳ Ｐゴシック" pitchFamily="-110" charset="-128"/>
              </a:rPr>
              <a:t>transformations performed by the encryption algorithm depend on the public</a:t>
            </a:r>
          </a:p>
          <a:p>
            <a:r>
              <a:rPr lang="en-US" b="0" dirty="0" smtClean="0">
                <a:latin typeface="Arial" pitchFamily="-110" charset="0"/>
                <a:ea typeface="ＭＳ Ｐゴシック" pitchFamily="-110" charset="-128"/>
                <a:cs typeface="ＭＳ Ｐゴシック" pitchFamily="-110" charset="-128"/>
              </a:rPr>
              <a:t>or private key that is provided as input.</a:t>
            </a:r>
          </a:p>
          <a:p>
            <a:endParaRPr lang="en-US" b="0" dirty="0" smtClean="0">
              <a:latin typeface="Arial" pitchFamily="-110" charset="0"/>
              <a:ea typeface="ＭＳ Ｐゴシック" pitchFamily="-110" charset="-128"/>
              <a:cs typeface="ＭＳ Ｐゴシック" pitchFamily="-110" charset="-128"/>
            </a:endParaRP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This is the scrambled message produced as output. It depends on</a:t>
            </a:r>
          </a:p>
          <a:p>
            <a:r>
              <a:rPr lang="en-US" b="0" dirty="0" smtClean="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b="0" dirty="0" smtClean="0">
                <a:latin typeface="Arial" pitchFamily="-110" charset="0"/>
                <a:ea typeface="ＭＳ Ｐゴシック" pitchFamily="-110" charset="-128"/>
                <a:cs typeface="ＭＳ Ｐゴシック" pitchFamily="-110" charset="-128"/>
              </a:rPr>
              <a:t>two different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Decryption algorithm: This algorithm accepts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and the matching</a:t>
            </a:r>
          </a:p>
          <a:p>
            <a:r>
              <a:rPr lang="en-US" b="0" dirty="0" smtClean="0">
                <a:latin typeface="Arial" pitchFamily="-110" charset="0"/>
                <a:ea typeface="ＭＳ Ｐゴシック" pitchFamily="-110" charset="-128"/>
                <a:cs typeface="ＭＳ Ｐゴシック" pitchFamily="-110" charset="-128"/>
              </a:rPr>
              <a:t>key and produces the original plaintext.</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b="0" dirty="0" smtClean="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b="0" dirty="0" smtClean="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b="0" dirty="0" smtClean="0">
                <a:latin typeface="Arial" pitchFamily="-110" charset="0"/>
                <a:ea typeface="ＭＳ Ｐゴシック" pitchFamily="-110" charset="-128"/>
                <a:cs typeface="ＭＳ Ｐゴシック" pitchFamily="-110" charset="-128"/>
              </a:rPr>
              <a:t>key for decryption.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essential steps are the following:</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b="0" dirty="0" smtClean="0">
                <a:latin typeface="Arial" pitchFamily="-110" charset="0"/>
                <a:ea typeface="ＭＳ Ｐゴシック" pitchFamily="-110" charset="-128"/>
                <a:cs typeface="ＭＳ Ｐゴシック" pitchFamily="-110" charset="-128"/>
              </a:rPr>
              <a:t>of messages.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b="0" dirty="0" smtClean="0">
                <a:latin typeface="Arial" pitchFamily="-110" charset="0"/>
                <a:ea typeface="ＭＳ Ｐゴシック" pitchFamily="-110" charset="-128"/>
                <a:cs typeface="ＭＳ Ｐゴシック" pitchFamily="-110" charset="-128"/>
              </a:rPr>
              <a:t>file. This is the public key. The companion key is kept private. As Figure 2.6a</a:t>
            </a:r>
          </a:p>
          <a:p>
            <a:r>
              <a:rPr lang="en-US" b="0" dirty="0" smtClean="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b="0" dirty="0" smtClean="0">
                <a:latin typeface="Arial" pitchFamily="-110" charset="0"/>
                <a:ea typeface="ＭＳ Ｐゴシック" pitchFamily="-110" charset="-128"/>
                <a:cs typeface="ＭＳ Ｐゴシック" pitchFamily="-110" charset="-128"/>
              </a:rPr>
              <a:t>using Alice’s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4. When Alice receives the message, she decrypts it using her private key. No</a:t>
            </a:r>
          </a:p>
          <a:p>
            <a:r>
              <a:rPr lang="en-US" b="0" dirty="0" smtClean="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b="0" dirty="0" smtClean="0">
                <a:latin typeface="Arial" pitchFamily="-110" charset="0"/>
                <a:ea typeface="ＭＳ Ｐゴシック" pitchFamily="-110" charset="-128"/>
                <a:cs typeface="ＭＳ Ｐゴシック" pitchFamily="-110" charset="-128"/>
              </a:rPr>
              <a:t>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b="0" dirty="0" smtClean="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b="0" dirty="0" smtClean="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b="0" dirty="0" smtClean="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b="0" dirty="0" smtClean="0">
                <a:latin typeface="Arial" pitchFamily="-110" charset="0"/>
                <a:ea typeface="ＭＳ Ｐゴシック" pitchFamily="-110" charset="-128"/>
                <a:cs typeface="ＭＳ Ｐゴシック" pitchFamily="-110" charset="-128"/>
              </a:rPr>
              <a:t>key to replace the old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Note that the scheme of Figure 2.6a is directed toward providing </a:t>
            </a:r>
            <a:r>
              <a:rPr lang="en-US" b="1" dirty="0" smtClean="0">
                <a:latin typeface="Arial" pitchFamily="-110" charset="0"/>
                <a:ea typeface="ＭＳ Ｐゴシック" pitchFamily="-110" charset="-128"/>
                <a:cs typeface="ＭＳ Ｐゴシック" pitchFamily="-110" charset="-128"/>
              </a:rPr>
              <a:t>confidentiality</a:t>
            </a:r>
            <a:r>
              <a:rPr lang="en-US" b="0" dirty="0" smtClean="0">
                <a:latin typeface="Arial" pitchFamily="-110" charset="0"/>
                <a:ea typeface="ＭＳ Ｐゴシック" pitchFamily="-110" charset="-128"/>
                <a:cs typeface="ＭＳ Ｐゴシック" pitchFamily="-110" charset="-128"/>
              </a:rPr>
              <a:t>:</a:t>
            </a:r>
          </a:p>
          <a:p>
            <a:r>
              <a:rPr lang="en-US" b="0" dirty="0" smtClean="0">
                <a:latin typeface="Arial" pitchFamily="-110" charset="0"/>
                <a:ea typeface="ＭＳ Ｐゴシック" pitchFamily="-110" charset="-128"/>
                <a:cs typeface="ＭＳ Ｐゴシック" pitchFamily="-110" charset="-128"/>
              </a:rPr>
              <a:t>Only the intended recipient should be able to decrypt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because only</a:t>
            </a:r>
          </a:p>
          <a:p>
            <a:r>
              <a:rPr lang="en-US" b="0" dirty="0" smtClean="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b="0" dirty="0" smtClean="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b="0" dirty="0" smtClean="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b="0" dirty="0" smtClean="0">
                <a:latin typeface="Arial" pitchFamily="-110" charset="0"/>
                <a:ea typeface="ＭＳ Ｐゴシック" pitchFamily="-110" charset="-128"/>
                <a:cs typeface="ＭＳ Ｐゴシック" pitchFamily="-110" charset="-128"/>
              </a:rPr>
              <a:t>of which the encryption function is a part.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55605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37</a:t>
            </a:fld>
            <a:endParaRPr lang="en-AU">
              <a:latin typeface="Arial" pitchFamily="-110"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Figure 2.6b illustrates another mode of operation of public-key cryptography.</a:t>
            </a:r>
          </a:p>
          <a:p>
            <a:r>
              <a:rPr lang="en-US" b="0" dirty="0" smtClean="0">
                <a:latin typeface="Arial" pitchFamily="-110" charset="0"/>
                <a:ea typeface="ＭＳ Ｐゴシック" pitchFamily="-110" charset="-128"/>
                <a:cs typeface="ＭＳ Ｐゴシック" pitchFamily="-110" charset="-128"/>
              </a:rPr>
              <a:t>In this scheme, a user encrypts data using his or her own private key.</a:t>
            </a:r>
          </a:p>
          <a:p>
            <a:r>
              <a:rPr lang="en-US" b="0" dirty="0" smtClean="0">
                <a:latin typeface="Arial" pitchFamily="-110" charset="0"/>
                <a:ea typeface="ＭＳ Ｐゴシック" pitchFamily="-110" charset="-128"/>
                <a:cs typeface="ＭＳ Ｐゴシック" pitchFamily="-110" charset="-128"/>
              </a:rPr>
              <a:t>Anyone who knows the corresponding public key will then be able to decrypt the</a:t>
            </a:r>
          </a:p>
          <a:p>
            <a:r>
              <a:rPr lang="en-US" b="0" dirty="0" smtClean="0">
                <a:latin typeface="Arial" pitchFamily="-110" charset="0"/>
                <a:ea typeface="ＭＳ Ｐゴシック" pitchFamily="-110" charset="-128"/>
                <a:cs typeface="ＭＳ Ｐゴシック" pitchFamily="-110" charset="-128"/>
              </a:rPr>
              <a:t>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scheme of Figure 2.6b is directed toward providing </a:t>
            </a:r>
            <a:r>
              <a:rPr lang="en-US" b="1" dirty="0" smtClean="0">
                <a:latin typeface="Arial" pitchFamily="-110" charset="0"/>
                <a:ea typeface="ＭＳ Ｐゴシック" pitchFamily="-110" charset="-128"/>
                <a:cs typeface="ＭＳ Ｐゴシック" pitchFamily="-110" charset="-128"/>
              </a:rPr>
              <a:t>authentication</a:t>
            </a:r>
          </a:p>
          <a:p>
            <a:r>
              <a:rPr lang="en-US" b="0" dirty="0" smtClean="0">
                <a:latin typeface="Arial" pitchFamily="-110" charset="0"/>
                <a:ea typeface="ＭＳ Ｐゴシック" pitchFamily="-110" charset="-128"/>
                <a:cs typeface="ＭＳ Ｐゴシック" pitchFamily="-110" charset="-128"/>
              </a:rPr>
              <a:t>and/or </a:t>
            </a:r>
            <a:r>
              <a:rPr lang="en-US" b="1" dirty="0" smtClean="0">
                <a:latin typeface="Arial" pitchFamily="-110" charset="0"/>
                <a:ea typeface="ＭＳ Ｐゴシック" pitchFamily="-110" charset="-128"/>
                <a:cs typeface="ＭＳ Ｐゴシック" pitchFamily="-110" charset="-128"/>
              </a:rPr>
              <a:t>data integrity</a:t>
            </a:r>
            <a:r>
              <a:rPr lang="en-US" b="0" dirty="0" smtClean="0">
                <a:latin typeface="Arial" pitchFamily="-110" charset="0"/>
                <a:ea typeface="ＭＳ Ｐゴシック" pitchFamily="-110" charset="-128"/>
                <a:cs typeface="ＭＳ Ｐゴシック" pitchFamily="-110" charset="-128"/>
              </a:rPr>
              <a:t>. If a user is able to successfully recover the plaintext from</a:t>
            </a:r>
          </a:p>
          <a:p>
            <a:r>
              <a:rPr lang="en-US" b="0" dirty="0" smtClean="0">
                <a:latin typeface="Arial" pitchFamily="-110" charset="0"/>
                <a:ea typeface="ＭＳ Ｐゴシック" pitchFamily="-110" charset="-128"/>
                <a:cs typeface="ＭＳ Ｐゴシック" pitchFamily="-110" charset="-128"/>
              </a:rPr>
              <a:t>Bob’s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using Bob’s public key, this indicates that only Bob could have</a:t>
            </a:r>
          </a:p>
          <a:p>
            <a:r>
              <a:rPr lang="en-US" b="0" dirty="0" smtClean="0">
                <a:latin typeface="Arial" pitchFamily="-110" charset="0"/>
                <a:ea typeface="ＭＳ Ｐゴシック" pitchFamily="-110" charset="-128"/>
                <a:cs typeface="ＭＳ Ｐゴシック" pitchFamily="-110" charset="-128"/>
              </a:rPr>
              <a:t>encrypted the plaintext, thus providing authentication. Further, no one but</a:t>
            </a:r>
          </a:p>
          <a:p>
            <a:r>
              <a:rPr lang="en-US" b="0" dirty="0" smtClean="0">
                <a:latin typeface="Arial" pitchFamily="-110" charset="0"/>
                <a:ea typeface="ＭＳ Ｐゴシック" pitchFamily="-110" charset="-128"/>
                <a:cs typeface="ＭＳ Ｐゴシック" pitchFamily="-110" charset="-128"/>
              </a:rPr>
              <a:t>Bob would be able to modify the plaintext because only Bob could encrypt the</a:t>
            </a:r>
          </a:p>
          <a:p>
            <a:r>
              <a:rPr lang="en-US" b="0" dirty="0" smtClean="0">
                <a:latin typeface="Arial" pitchFamily="-110" charset="0"/>
                <a:ea typeface="ＭＳ Ｐゴシック" pitchFamily="-110" charset="-128"/>
                <a:cs typeface="ＭＳ Ｐゴシック" pitchFamily="-110" charset="-128"/>
              </a:rPr>
              <a:t>plaintext with Bob’s private key. Once again, the actual provision of authentication</a:t>
            </a:r>
          </a:p>
          <a:p>
            <a:r>
              <a:rPr lang="en-US" b="0" dirty="0" smtClean="0">
                <a:latin typeface="Arial" pitchFamily="-110" charset="0"/>
                <a:ea typeface="ＭＳ Ｐゴシック" pitchFamily="-110" charset="-128"/>
                <a:cs typeface="ＭＳ Ｐゴシック" pitchFamily="-110" charset="-128"/>
              </a:rPr>
              <a:t>or data integrity depends on a variety of factors. This issue is addressed</a:t>
            </a:r>
          </a:p>
          <a:p>
            <a:r>
              <a:rPr lang="en-US" b="0" dirty="0" smtClean="0">
                <a:latin typeface="Arial" pitchFamily="-110" charset="0"/>
                <a:ea typeface="ＭＳ Ｐゴシック" pitchFamily="-110" charset="-128"/>
                <a:cs typeface="ＭＳ Ｐゴシック" pitchFamily="-110" charset="-128"/>
              </a:rPr>
              <a:t>primarily in Chapter 21, but other references are made to it where appropriate in</a:t>
            </a:r>
          </a:p>
          <a:p>
            <a:r>
              <a:rPr lang="en-US" b="0" dirty="0" smtClean="0">
                <a:latin typeface="Arial" pitchFamily="-110" charset="0"/>
                <a:ea typeface="ＭＳ Ｐゴシック" pitchFamily="-110" charset="-128"/>
                <a:cs typeface="ＭＳ Ｐゴシック" pitchFamily="-110" charset="-128"/>
              </a:rPr>
              <a:t>this text.</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54309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 Public-key systems are characterized by the use of a cryptographic type of algorithm</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with two keys, one held private and one available publicly. Depending on the application,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sender uses either the sender’s private key or the receiver’s public key, or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both, to perform some type of cryptographic function. In broad terms, we can classify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use of public-key cryptosystems into three categories: digital signature, symmetric</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key distribution, and encryption of secret keys.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These applications will be discussed in Section 2.4. Some algorithms are suitable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for all three applications, whereas others can be used only for one or two of</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these applications. Table 2.3 indicates the applications supported by the algorithms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discussed in this section.</a:t>
            </a:r>
          </a:p>
          <a:p>
            <a:endParaRPr lang="en-US" dirty="0" smtClean="0">
              <a:latin typeface="Arial" pitchFamily="-110" charset="0"/>
              <a:ea typeface="ＭＳ Ｐゴシック" pitchFamily="-110" charset="-128"/>
              <a:cs typeface="ＭＳ Ｐゴシック" pitchFamily="-110" charset="-128"/>
            </a:endParaRP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38</a:t>
            </a:fld>
            <a:endParaRPr lang="en-AU" smtClean="0">
              <a:latin typeface="Arial" pitchFamily="-110" charset="0"/>
            </a:endParaRPr>
          </a:p>
        </p:txBody>
      </p:sp>
    </p:spTree>
    <p:extLst>
      <p:ext uri="{BB962C8B-B14F-4D97-AF65-F5344CB8AC3E}">
        <p14:creationId xmlns:p14="http://schemas.microsoft.com/office/powerpoint/2010/main" val="3573125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39</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The cryptosystem illustrated in Figure 2.6 depends on a cryptographic algorithm</a:t>
            </a:r>
          </a:p>
          <a:p>
            <a:r>
              <a:rPr lang="en-US" b="0" dirty="0" smtClean="0">
                <a:latin typeface="Arial" pitchFamily="-110" charset="0"/>
                <a:ea typeface="ＭＳ Ｐゴシック" pitchFamily="-110" charset="-128"/>
                <a:cs typeface="ＭＳ Ｐゴシック" pitchFamily="-110" charset="-128"/>
              </a:rPr>
              <a:t>based on two related keys.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 and Hellman postulated this system without demonstrating</a:t>
            </a:r>
          </a:p>
          <a:p>
            <a:r>
              <a:rPr lang="en-US" b="0" dirty="0" smtClean="0">
                <a:latin typeface="Arial" pitchFamily="-110" charset="0"/>
                <a:ea typeface="ＭＳ Ｐゴシック" pitchFamily="-110" charset="-128"/>
                <a:cs typeface="ＭＳ Ｐゴシック" pitchFamily="-110" charset="-128"/>
              </a:rPr>
              <a:t>that such algorithms exist. However, they did lay out the conditions that</a:t>
            </a:r>
          </a:p>
          <a:p>
            <a:r>
              <a:rPr lang="en-US" b="0" dirty="0" smtClean="0">
                <a:latin typeface="Arial" pitchFamily="-110" charset="0"/>
                <a:ea typeface="ＭＳ Ｐゴシック" pitchFamily="-110" charset="-128"/>
                <a:cs typeface="ＭＳ Ｐゴシック" pitchFamily="-110" charset="-128"/>
              </a:rPr>
              <a:t>such algorithms must fulfill [DIFF76]:</a:t>
            </a:r>
          </a:p>
          <a:p>
            <a:endParaRPr lang="en-US" b="0" dirty="0" smtClean="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7914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40</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0" i="1" dirty="0" smtClean="0">
                <a:latin typeface="Arial" pitchFamily="-110" charset="0"/>
                <a:ea typeface="ＭＳ Ｐゴシック" pitchFamily="-110" charset="-128"/>
                <a:cs typeface="ＭＳ Ｐゴシック" pitchFamily="-110" charset="-128"/>
              </a:rPr>
              <a:t>RSA One of the first public-key schemes was developed in 1977 by Ron </a:t>
            </a:r>
            <a:r>
              <a:rPr lang="en-US" b="0" i="1" dirty="0" err="1" smtClean="0">
                <a:latin typeface="Arial" pitchFamily="-110" charset="0"/>
                <a:ea typeface="ＭＳ Ｐゴシック" pitchFamily="-110" charset="-128"/>
                <a:cs typeface="ＭＳ Ｐゴシック" pitchFamily="-110" charset="-128"/>
              </a:rPr>
              <a:t>Rivest</a:t>
            </a:r>
            <a:r>
              <a:rPr lang="en-US" b="0" i="1" dirty="0" smtClean="0">
                <a:latin typeface="Arial" pitchFamily="-110" charset="0"/>
                <a:ea typeface="ＭＳ Ｐゴシック" pitchFamily="-110" charset="-128"/>
                <a:cs typeface="ＭＳ Ｐゴシック" pitchFamily="-110" charset="-128"/>
              </a:rPr>
              <a:t>, </a:t>
            </a:r>
            <a:r>
              <a:rPr lang="en-US" b="0" i="1" dirty="0" err="1" smtClean="0">
                <a:latin typeface="Arial" pitchFamily="-110" charset="0"/>
                <a:ea typeface="ＭＳ Ｐゴシック" pitchFamily="-110" charset="-128"/>
                <a:cs typeface="ＭＳ Ｐゴシック" pitchFamily="-110" charset="-128"/>
              </a:rPr>
              <a:t>Adi</a:t>
            </a:r>
            <a:endParaRPr lang="en-US" b="0" i="1"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Shamir, and Len </a:t>
            </a:r>
            <a:r>
              <a:rPr lang="en-US" b="0" dirty="0" err="1" smtClean="0">
                <a:latin typeface="Arial" pitchFamily="-110" charset="0"/>
                <a:ea typeface="ＭＳ Ｐゴシック" pitchFamily="-110" charset="-128"/>
                <a:cs typeface="ＭＳ Ｐゴシック" pitchFamily="-110" charset="-128"/>
              </a:rPr>
              <a:t>Adleman</a:t>
            </a:r>
            <a:r>
              <a:rPr lang="en-US" b="0" dirty="0" smtClean="0">
                <a:latin typeface="Arial" pitchFamily="-110" charset="0"/>
                <a:ea typeface="ＭＳ Ｐゴシック" pitchFamily="-110" charset="-128"/>
                <a:cs typeface="ＭＳ Ｐゴシック" pitchFamily="-110" charset="-128"/>
              </a:rPr>
              <a:t> at MIT and first published in 1978 [RIVE78]. The RSA</a:t>
            </a:r>
          </a:p>
          <a:p>
            <a:r>
              <a:rPr lang="en-US" b="0" dirty="0" smtClean="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b="0" dirty="0" smtClean="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are integers between 0 and </a:t>
            </a:r>
            <a:r>
              <a:rPr lang="en-US" b="0" i="1" dirty="0" smtClean="0">
                <a:latin typeface="Arial" pitchFamily="-110" charset="0"/>
                <a:ea typeface="ＭＳ Ｐゴシック" pitchFamily="-110" charset="-128"/>
                <a:cs typeface="ＭＳ Ｐゴシック" pitchFamily="-110" charset="-128"/>
              </a:rPr>
              <a:t>n – 1 for some n.</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In 1977, the three inventors of RSA dared </a:t>
            </a:r>
            <a:r>
              <a:rPr lang="en-US" b="0" i="1" dirty="0" smtClean="0">
                <a:latin typeface="Arial" pitchFamily="-110" charset="0"/>
                <a:ea typeface="ＭＳ Ｐゴシック" pitchFamily="-110" charset="-128"/>
                <a:cs typeface="ＭＳ Ｐゴシック" pitchFamily="-110" charset="-128"/>
              </a:rPr>
              <a:t>Scientific American readers to decode</a:t>
            </a:r>
          </a:p>
          <a:p>
            <a:r>
              <a:rPr lang="en-US" b="0" dirty="0" smtClean="0">
                <a:latin typeface="Arial" pitchFamily="-110" charset="0"/>
                <a:ea typeface="ＭＳ Ｐゴシック" pitchFamily="-110" charset="-128"/>
                <a:cs typeface="ＭＳ Ｐゴシック" pitchFamily="-110" charset="-128"/>
              </a:rPr>
              <a:t>a cipher they printed in Martin Gardner’s “Mathematical Games” column. They</a:t>
            </a:r>
          </a:p>
          <a:p>
            <a:r>
              <a:rPr lang="en-US" b="0" dirty="0" smtClean="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b="0" dirty="0" smtClean="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b="0" dirty="0" smtClean="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b="0" dirty="0" smtClean="0">
                <a:latin typeface="Arial" pitchFamily="-110" charset="0"/>
                <a:ea typeface="ＭＳ Ｐゴシック" pitchFamily="-110" charset="-128"/>
                <a:cs typeface="ＭＳ Ｐゴシック" pitchFamily="-110" charset="-128"/>
              </a:rPr>
              <a:t>of work [LEUT94]. This challenge used a public-key size (length of </a:t>
            </a:r>
            <a:r>
              <a:rPr lang="en-US" b="0" i="1" dirty="0" smtClean="0">
                <a:latin typeface="Arial" pitchFamily="-110" charset="0"/>
                <a:ea typeface="ＭＳ Ｐゴシック" pitchFamily="-110" charset="-128"/>
                <a:cs typeface="ＭＳ Ｐゴシック" pitchFamily="-110" charset="-128"/>
              </a:rPr>
              <a:t>n) of 129 decimal</a:t>
            </a:r>
          </a:p>
          <a:p>
            <a:r>
              <a:rPr lang="en-US" b="0" dirty="0" smtClean="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b="0" dirty="0" smtClean="0">
                <a:latin typeface="Arial" pitchFamily="-110" charset="0"/>
                <a:ea typeface="ＭＳ Ｐゴシック" pitchFamily="-110" charset="-128"/>
                <a:cs typeface="ＭＳ Ｐゴシック" pitchFamily="-110" charset="-128"/>
              </a:rPr>
              <a:t>means that larger key sizes must be used. Currently, a 1024-bit key size (about 300</a:t>
            </a:r>
          </a:p>
          <a:p>
            <a:r>
              <a:rPr lang="en-US" b="0" dirty="0" smtClean="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DIFFIE-HELLMAN KEY AGREEMENT The first published public-key algorithm</a:t>
            </a:r>
          </a:p>
          <a:p>
            <a:r>
              <a:rPr lang="en-US" b="0" dirty="0" smtClean="0">
                <a:latin typeface="Arial" pitchFamily="-110" charset="0"/>
                <a:ea typeface="ＭＳ Ｐゴシック" pitchFamily="-110" charset="-128"/>
                <a:cs typeface="ＭＳ Ｐゴシック" pitchFamily="-110" charset="-128"/>
              </a:rPr>
              <a:t>appeared in the seminal paper by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 and Hellman that defined public-key</a:t>
            </a:r>
          </a:p>
          <a:p>
            <a:r>
              <a:rPr lang="en-US" b="0" dirty="0" smtClean="0">
                <a:latin typeface="Arial" pitchFamily="-110" charset="0"/>
                <a:ea typeface="ＭＳ Ｐゴシック" pitchFamily="-110" charset="-128"/>
                <a:cs typeface="ＭＳ Ｐゴシック" pitchFamily="-110" charset="-128"/>
              </a:rPr>
              <a:t>cryptography [DIFF76] and is generally referred to as </a:t>
            </a:r>
            <a:r>
              <a:rPr lang="en-US" b="0" dirty="0" err="1" smtClean="0">
                <a:latin typeface="Arial" pitchFamily="-110" charset="0"/>
                <a:ea typeface="ＭＳ Ｐゴシック" pitchFamily="-110" charset="-128"/>
                <a:cs typeface="ＭＳ Ｐゴシック" pitchFamily="-110" charset="-128"/>
              </a:rPr>
              <a:t>Diffie</a:t>
            </a:r>
            <a:r>
              <a:rPr lang="en-US" b="0" dirty="0" smtClean="0">
                <a:latin typeface="Arial" pitchFamily="-110" charset="0"/>
                <a:ea typeface="ＭＳ Ｐゴシック" pitchFamily="-110" charset="-128"/>
                <a:cs typeface="ＭＳ Ｐゴシック" pitchFamily="-110" charset="-128"/>
              </a:rPr>
              <a:t>-Hellman key exchange,</a:t>
            </a:r>
          </a:p>
          <a:p>
            <a:r>
              <a:rPr lang="en-US" b="0" dirty="0" smtClean="0">
                <a:latin typeface="Arial" pitchFamily="-110" charset="0"/>
                <a:ea typeface="ＭＳ Ｐゴシック" pitchFamily="-110" charset="-128"/>
                <a:cs typeface="ＭＳ Ｐゴシック" pitchFamily="-110" charset="-128"/>
              </a:rPr>
              <a:t>or key agreement. A number of commercial products employ this key exchange</a:t>
            </a:r>
          </a:p>
          <a:p>
            <a:r>
              <a:rPr lang="en-US" b="0" dirty="0" smtClean="0">
                <a:latin typeface="Arial" pitchFamily="-110" charset="0"/>
                <a:ea typeface="ＭＳ Ｐゴシック" pitchFamily="-110" charset="-128"/>
                <a:cs typeface="ＭＳ Ｐゴシック" pitchFamily="-110" charset="-128"/>
              </a:rPr>
              <a:t>technique.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b="0" dirty="0" smtClean="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b="0" dirty="0" smtClean="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b="0" dirty="0" smtClean="0">
                <a:latin typeface="Arial" pitchFamily="-110" charset="0"/>
                <a:ea typeface="ＭＳ Ｐゴシック" pitchFamily="-110" charset="-128"/>
                <a:cs typeface="ＭＳ Ｐゴシック" pitchFamily="-110" charset="-128"/>
              </a:rPr>
              <a:t>(NIST) has published Federal Information Processing Standard FIPS PUB 186,</a:t>
            </a:r>
          </a:p>
          <a:p>
            <a:r>
              <a:rPr lang="en-US" b="0" dirty="0" smtClean="0">
                <a:latin typeface="Arial" pitchFamily="-110" charset="0"/>
                <a:ea typeface="ＭＳ Ｐゴシック" pitchFamily="-110" charset="-128"/>
                <a:cs typeface="ＭＳ Ｐゴシック" pitchFamily="-110" charset="-128"/>
              </a:rPr>
              <a:t>known as the </a:t>
            </a:r>
            <a:r>
              <a:rPr lang="en-US" b="0" i="1" dirty="0" smtClean="0">
                <a:latin typeface="Arial" pitchFamily="-110" charset="0"/>
                <a:ea typeface="ＭＳ Ｐゴシック" pitchFamily="-110" charset="-128"/>
                <a:cs typeface="ＭＳ Ｐゴシック" pitchFamily="-110" charset="-128"/>
              </a:rPr>
              <a:t>Digital Signature Standard (DSS</a:t>
            </a:r>
            <a:r>
              <a:rPr lang="en-US" b="0" dirty="0" smtClean="0">
                <a:latin typeface="Arial" pitchFamily="-110" charset="0"/>
                <a:ea typeface="ＭＳ Ｐゴシック" pitchFamily="-110" charset="-128"/>
                <a:cs typeface="ＭＳ Ｐゴシック" pitchFamily="-110" charset="-128"/>
              </a:rPr>
              <a:t>). The DSS makes use of SHA-1</a:t>
            </a:r>
          </a:p>
          <a:p>
            <a:r>
              <a:rPr lang="en-US" b="0" dirty="0" smtClean="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b="0" dirty="0" smtClean="0">
                <a:latin typeface="Arial" pitchFamily="-110" charset="0"/>
                <a:ea typeface="ＭＳ Ｐゴシック" pitchFamily="-110" charset="-128"/>
                <a:cs typeface="ＭＳ Ｐゴシック" pitchFamily="-110" charset="-128"/>
              </a:rPr>
              <a:t>(DSA).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The DSS was originally proposed in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1991 and revised in 1993 in response to public feedback concerning the security of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scheme. There were further revisions in 1998, 2000, 2009, and most recently in 2013 as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FIPS PUB 186–4. The DSS uses an algorithm that is designed to provide only the digital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signature function. Unlike RSA, it cannot be used for encryption or key exchange.</a:t>
            </a:r>
            <a:endParaRPr lang="en-US" b="0" i="1" dirty="0" smtClean="0">
              <a:latin typeface="Arial" pitchFamily="-110" charset="0"/>
              <a:ea typeface="ＭＳ Ｐゴシック" pitchFamily="-110" charset="-128"/>
              <a:cs typeface="ＭＳ Ｐゴシック" pitchFamily="-110" charset="-128"/>
            </a:endParaRPr>
          </a:p>
          <a:p>
            <a:endParaRPr lang="en-US" b="0" i="1" dirty="0" smtClean="0">
              <a:latin typeface="Arial" pitchFamily="-110" charset="0"/>
              <a:ea typeface="ＭＳ Ｐゴシック" pitchFamily="-110" charset="-128"/>
              <a:cs typeface="ＭＳ Ｐゴシック" pitchFamily="-110" charset="-128"/>
            </a:endParaRPr>
          </a:p>
          <a:p>
            <a:r>
              <a:rPr lang="en-US" b="0" i="1" dirty="0" smtClean="0">
                <a:latin typeface="Arial" pitchFamily="-110" charset="0"/>
                <a:ea typeface="ＭＳ Ｐゴシック" pitchFamily="-110" charset="-128"/>
                <a:cs typeface="ＭＳ Ｐゴシック" pitchFamily="-110" charset="-128"/>
              </a:rPr>
              <a:t>ELLIPTIC CURVE CRYPTOGRAPHY </a:t>
            </a:r>
            <a:r>
              <a:rPr lang="en-US" b="0" i="0" dirty="0" smtClean="0">
                <a:latin typeface="Arial" pitchFamily="-110" charset="0"/>
                <a:ea typeface="ＭＳ Ｐゴシック" pitchFamily="-110" charset="-128"/>
                <a:cs typeface="ＭＳ Ｐゴシック" pitchFamily="-110" charset="-128"/>
              </a:rPr>
              <a:t>The vast majority of the products and standards</a:t>
            </a:r>
          </a:p>
          <a:p>
            <a:r>
              <a:rPr lang="en-US" b="0" dirty="0" smtClean="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b="0" dirty="0" smtClean="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b="0" dirty="0" smtClean="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b="0" dirty="0" smtClean="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b="0" dirty="0" smtClean="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b="0" dirty="0" smtClean="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b="0" dirty="0" smtClean="0">
                <a:latin typeface="Arial" pitchFamily="-110" charset="0"/>
                <a:ea typeface="ＭＳ Ｐゴシック" pitchFamily="-110" charset="-128"/>
                <a:cs typeface="ＭＳ Ｐゴシック" pitchFamily="-110" charset="-128"/>
              </a:rPr>
              <a:t>including the IEEE (Institute of Electrical and Electronics Engineers) P1363</a:t>
            </a:r>
          </a:p>
          <a:p>
            <a:r>
              <a:rPr lang="en-US" b="0" dirty="0" smtClean="0">
                <a:latin typeface="Arial" pitchFamily="-110" charset="0"/>
                <a:ea typeface="ＭＳ Ｐゴシック" pitchFamily="-110" charset="-128"/>
                <a:cs typeface="ＭＳ Ｐゴシック" pitchFamily="-110" charset="-128"/>
              </a:rPr>
              <a:t>Standard for Public-Key Cryptography.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b="0" dirty="0" smtClean="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b="0" dirty="0" smtClean="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b="0" dirty="0" smtClean="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b="0" dirty="0" smtClean="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b="0" dirty="0" smtClean="0">
                <a:latin typeface="Arial" pitchFamily="-110" charset="0"/>
                <a:ea typeface="ＭＳ Ｐゴシック" pitchFamily="-110" charset="-128"/>
                <a:cs typeface="ＭＳ Ｐゴシック" pitchFamily="-110" charset="-128"/>
              </a:rPr>
              <a:t>is not yet as high as that in RSA.</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708675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 Public-key encryption can be used for authentication with a technique known as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digital signature. NIST FIPS PUB 186-4 [</a:t>
            </a:r>
            <a:r>
              <a:rPr lang="en-US" sz="1200" i="1" kern="1200" dirty="0" smtClean="0">
                <a:solidFill>
                  <a:schemeClr val="tx1"/>
                </a:solidFill>
                <a:effectLst/>
                <a:latin typeface="Arial" pitchFamily="-108" charset="0"/>
                <a:ea typeface="ＭＳ Ｐゴシック" pitchFamily="33" charset="-128"/>
                <a:cs typeface="ＭＳ Ｐゴシック" pitchFamily="33" charset="-128"/>
              </a:rPr>
              <a:t>Digital Signature Standard (DSS</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 July 2013]</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defines a digital signature as follows: The result of a cryptographic transformation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of data that, when properly implemented, provides a mechanism for verifying origin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authentication, data integrity and signatory non-repudiation.</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Thus, a digital signature is a data-dependent bit pattern, generated by an agent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as a function of a file, message, or other form of data block. Another agent can access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data block and its associated signature and verify (1) the data block has been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signed by the alleged signer, and (2) the data block has not been altered since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signing. Further, the signer cannot repudiate the signature.</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FIPS 186-4 specifies the use of one of three digital signature algorithms: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Digital Signature Algorithm (DSA):  The original NIST-approved algorithm,</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which is based on the difficulty of computing discrete logarithms.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RSA Digital Signature Algorithm:  Based on the RSA public-key algorithm.</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Elliptic Curve Digital Signature Algorithm (ECDSA):  Based on elliptic-curve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cryptography.</a:t>
            </a:r>
          </a:p>
          <a:p>
            <a:pPr>
              <a:defRPr/>
            </a:pPr>
            <a:endParaRPr lang="en-US" b="0" dirty="0"/>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41</a:t>
            </a:fld>
            <a:endParaRPr lang="en-AU" smtClean="0">
              <a:latin typeface="Arial" pitchFamily="-110" charset="0"/>
            </a:endParaRPr>
          </a:p>
        </p:txBody>
      </p:sp>
    </p:spTree>
    <p:extLst>
      <p:ext uri="{BB962C8B-B14F-4D97-AF65-F5344CB8AC3E}">
        <p14:creationId xmlns:p14="http://schemas.microsoft.com/office/powerpoint/2010/main" val="524406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4</a:t>
            </a:fld>
            <a:endParaRPr lang="en-AU">
              <a:latin typeface="Arial" pitchFamily="-110"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800" y="4343400"/>
            <a:ext cx="5562600" cy="4343400"/>
          </a:xfrm>
          <a:noFill/>
          <a:ln/>
        </p:spPr>
        <p:txBody>
          <a:bodyPr/>
          <a:lstStyle/>
          <a:p>
            <a:pPr eaLnBrk="1" hangingPunct="1"/>
            <a:r>
              <a:rPr lang="en-US" dirty="0" smtClean="0">
                <a:latin typeface="Arial" pitchFamily="-110" charset="0"/>
                <a:ea typeface="ＭＳ Ｐゴシック" pitchFamily="-110" charset="-128"/>
                <a:cs typeface="ＭＳ Ｐゴシック" pitchFamily="-110" charset="-128"/>
              </a:rPr>
              <a:t>A symmetric encryption scheme has five ingredients (Figure 2.1):</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Plaintext:</a:t>
            </a:r>
            <a:r>
              <a:rPr lang="en-US" b="0" dirty="0" smtClean="0">
                <a:latin typeface="Arial" pitchFamily="-110" charset="0"/>
                <a:ea typeface="ＭＳ Ｐゴシック" pitchFamily="-110" charset="-128"/>
                <a:cs typeface="ＭＳ Ｐゴシック" pitchFamily="-110" charset="-128"/>
              </a:rPr>
              <a:t> This is the original message or data that is fed into the algorithm as</a:t>
            </a:r>
          </a:p>
          <a:p>
            <a:pPr eaLnBrk="1" hangingPunct="1"/>
            <a:r>
              <a:rPr lang="en-US" b="0" dirty="0" smtClean="0">
                <a:latin typeface="Arial" pitchFamily="-110" charset="0"/>
                <a:ea typeface="ＭＳ Ｐゴシック" pitchFamily="-110" charset="-128"/>
                <a:cs typeface="ＭＳ Ｐゴシック" pitchFamily="-110" charset="-128"/>
              </a:rPr>
              <a:t>input.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Encryption algorithm</a:t>
            </a:r>
            <a:r>
              <a:rPr lang="en-US" b="0" dirty="0" smtClean="0">
                <a:latin typeface="Arial" pitchFamily="-110" charset="0"/>
                <a:ea typeface="ＭＳ Ｐゴシック" pitchFamily="-110" charset="-128"/>
                <a:cs typeface="ＭＳ Ｐゴシック" pitchFamily="-110" charset="-128"/>
              </a:rPr>
              <a:t>: The encryption algorithm performs various substitutions</a:t>
            </a:r>
          </a:p>
          <a:p>
            <a:pPr eaLnBrk="1" hangingPunct="1"/>
            <a:r>
              <a:rPr lang="en-US" b="0" dirty="0" smtClean="0">
                <a:latin typeface="Arial" pitchFamily="-110" charset="0"/>
                <a:ea typeface="ＭＳ Ｐゴシック" pitchFamily="-110" charset="-128"/>
                <a:cs typeface="ＭＳ Ｐゴシック" pitchFamily="-110" charset="-128"/>
              </a:rPr>
              <a:t>and transformations on the plaintext.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Secret key</a:t>
            </a:r>
            <a:r>
              <a:rPr lang="en-US" b="0" dirty="0" smtClean="0">
                <a:latin typeface="Arial" pitchFamily="-110" charset="0"/>
                <a:ea typeface="ＭＳ Ｐゴシック" pitchFamily="-110" charset="-128"/>
                <a:cs typeface="ＭＳ Ｐゴシック" pitchFamily="-110" charset="-128"/>
              </a:rPr>
              <a:t>: The secret key is also input to the encryption algorithm. The exact</a:t>
            </a:r>
          </a:p>
          <a:p>
            <a:pPr eaLnBrk="1" hangingPunct="1"/>
            <a:r>
              <a:rPr lang="en-US" b="0" dirty="0" smtClean="0">
                <a:latin typeface="Arial" pitchFamily="-110" charset="0"/>
                <a:ea typeface="ＭＳ Ｐゴシック" pitchFamily="-110" charset="-128"/>
                <a:cs typeface="ＭＳ Ｐゴシック" pitchFamily="-110" charset="-128"/>
              </a:rPr>
              <a:t>substitutions and transformations performed by the algorithm depend on the</a:t>
            </a:r>
          </a:p>
          <a:p>
            <a:pPr eaLnBrk="1" hangingPunct="1"/>
            <a:r>
              <a:rPr lang="en-US" b="0" dirty="0" smtClean="0">
                <a:latin typeface="Arial" pitchFamily="-110" charset="0"/>
                <a:ea typeface="ＭＳ Ｐゴシック" pitchFamily="-110" charset="-128"/>
                <a:cs typeface="ＭＳ Ｐゴシック" pitchFamily="-110" charset="-128"/>
              </a:rPr>
              <a:t>key.</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1" dirty="0" err="1" smtClean="0">
                <a:latin typeface="Arial" pitchFamily="-110" charset="0"/>
                <a:ea typeface="ＭＳ Ｐゴシック" pitchFamily="-110" charset="-128"/>
                <a:cs typeface="ＭＳ Ｐゴシック" pitchFamily="-110" charset="-128"/>
              </a:rPr>
              <a:t>Ciphertext</a:t>
            </a:r>
            <a:r>
              <a:rPr lang="en-US" b="1" dirty="0" smtClean="0">
                <a:latin typeface="Arial" pitchFamily="-110" charset="0"/>
                <a:ea typeface="ＭＳ Ｐゴシック" pitchFamily="-110" charset="-128"/>
                <a:cs typeface="ＭＳ Ｐゴシック" pitchFamily="-110" charset="-128"/>
              </a:rPr>
              <a:t>: </a:t>
            </a:r>
            <a:r>
              <a:rPr lang="en-US" b="0" dirty="0" smtClean="0">
                <a:latin typeface="Arial" pitchFamily="-110" charset="0"/>
                <a:ea typeface="ＭＳ Ｐゴシック" pitchFamily="-110" charset="-128"/>
                <a:cs typeface="ＭＳ Ｐゴシック" pitchFamily="-110" charset="-128"/>
              </a:rPr>
              <a:t>This is the scrambled message produced as output. It depends on</a:t>
            </a:r>
          </a:p>
          <a:p>
            <a:pPr eaLnBrk="1" hangingPunct="1"/>
            <a:r>
              <a:rPr lang="en-US" b="0" dirty="0" smtClean="0">
                <a:latin typeface="Arial" pitchFamily="-110" charset="0"/>
                <a:ea typeface="ＭＳ Ｐゴシック" pitchFamily="-110" charset="-128"/>
                <a:cs typeface="ＭＳ Ｐゴシック" pitchFamily="-110" charset="-128"/>
              </a:rPr>
              <a:t>the plaintext and the secret key. For a given message, two different keys will</a:t>
            </a:r>
          </a:p>
          <a:p>
            <a:pPr eaLnBrk="1" hangingPunct="1"/>
            <a:r>
              <a:rPr lang="en-US" b="0" dirty="0" smtClean="0">
                <a:latin typeface="Arial" pitchFamily="-110" charset="0"/>
                <a:ea typeface="ＭＳ Ｐゴシック" pitchFamily="-110" charset="-128"/>
                <a:cs typeface="ＭＳ Ｐゴシック" pitchFamily="-110" charset="-128"/>
              </a:rPr>
              <a:t>produce two different </a:t>
            </a:r>
            <a:r>
              <a:rPr lang="en-US" b="0" dirty="0" err="1" smtClean="0">
                <a:latin typeface="Arial" pitchFamily="-110" charset="0"/>
                <a:ea typeface="ＭＳ Ｐゴシック" pitchFamily="-110" charset="-128"/>
                <a:cs typeface="ＭＳ Ｐゴシック" pitchFamily="-110" charset="-128"/>
              </a:rPr>
              <a:t>ciphertexts</a:t>
            </a:r>
            <a:r>
              <a:rPr lang="en-US" b="0" dirty="0" smtClean="0">
                <a:latin typeface="Arial" pitchFamily="-110" charset="0"/>
                <a:ea typeface="ＭＳ Ｐゴシック" pitchFamily="-110" charset="-128"/>
                <a:cs typeface="ＭＳ Ｐゴシック" pitchFamily="-110" charset="-128"/>
              </a:rPr>
              <a:t>.</a:t>
            </a:r>
          </a:p>
          <a:p>
            <a:pPr eaLnBrk="1" hangingPunct="1"/>
            <a:endParaRPr lang="en-US" b="0"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Decryption algorithm</a:t>
            </a:r>
            <a:r>
              <a:rPr lang="en-US" b="0" dirty="0" smtClean="0">
                <a:latin typeface="Arial" pitchFamily="-110" charset="0"/>
                <a:ea typeface="ＭＳ Ｐゴシック" pitchFamily="-110" charset="-128"/>
                <a:cs typeface="ＭＳ Ｐゴシック" pitchFamily="-110" charset="-128"/>
              </a:rPr>
              <a:t>: This is essentially the encryption algorithm run in</a:t>
            </a:r>
          </a:p>
          <a:p>
            <a:pPr eaLnBrk="1" hangingPunct="1"/>
            <a:r>
              <a:rPr lang="en-US" b="0" dirty="0" smtClean="0">
                <a:latin typeface="Arial" pitchFamily="-110" charset="0"/>
                <a:ea typeface="ＭＳ Ｐゴシック" pitchFamily="-110" charset="-128"/>
                <a:cs typeface="ＭＳ Ｐゴシック" pitchFamily="-110" charset="-128"/>
              </a:rPr>
              <a:t>reverse. It takes the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and the secret key and produces the original</a:t>
            </a:r>
          </a:p>
          <a:p>
            <a:pPr eaLnBrk="1" hangingPunct="1"/>
            <a:r>
              <a:rPr lang="en-US" b="0" dirty="0" smtClean="0">
                <a:latin typeface="Arial" pitchFamily="-110" charset="0"/>
                <a:ea typeface="ＭＳ Ｐゴシック" pitchFamily="-110" charset="-128"/>
                <a:cs typeface="ＭＳ Ｐゴシック" pitchFamily="-110" charset="-128"/>
              </a:rPr>
              <a:t>plaintext.</a:t>
            </a:r>
            <a:endParaRPr lang="en-US" b="0" dirty="0" smtClean="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540988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42</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 Figure 2.7 is a generic model of the process of making and using digital signatures.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All of the digital signature schemes in FIPS 186-4 have this structure. Suppose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Bob wants to send a message to Alice. Although it is not important that the message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be kept secret, he wants Alice to be certain that the message is indeed from him.</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For this purpose, Bob uses a secure hash function, such as SHA-512, to generate a</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hash value for the message. That hash value, together with Bob’s private key, serve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as input to a digital signature generation algorithm that produces a short block that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functions as a digital signature. Bob sends the message with the signature attached.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When Alice receives the message plus signature, she (1) calculates a hash value for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message; (2) provides the hash value and Bob’s public key as inputs to a digital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signature verification algorithm. If the algorithm returns the result that the signature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is valid, Alice is assured that the message must have been signed by Bob. No one else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has Bob’s private key, and therefore no one else could have created a signature that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could be verified for this message with Bob’s public key. In addition, it is impossible to</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alter the message without access to Bob’s private key, so the message is authenticated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both in terms of source and in terms of data integrity.</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digital signature does not provide confidentiality. That is, the message being</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sent is safe from alteration, but not safe from eavesdropping. This is obvious in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case of a signature based on a portion of the message, because the rest of the message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is transmitted in the clear. Even in the case of complete encryption, there is no</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protection of confidentiality because any observer can decrypt the message by using</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sender’s public key.</a:t>
            </a:r>
          </a:p>
          <a:p>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38363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8" charset="0"/>
                <a:ea typeface="ＭＳ Ｐゴシック" pitchFamily="33" charset="-128"/>
                <a:cs typeface="ＭＳ Ｐゴシック" pitchFamily="33" charset="-128"/>
              </a:rPr>
              <a:t>On the face of it, the point of public-key encryption is that the public key is public. Thus,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if there is some broadly accepted public-key algorithm, such as RSA, any participant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can send his or her public key to any other participant or broadcast the key to the community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at large. Although this approach is convenient, it has a major weakness. Anyone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can forge such a public announcement. That is, some user could pretend to be Bob and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send a public key to another participant or broadcast such a public key. Until such time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as Bob discovers the forgery and alerts other participants, the forger is able to read all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encrypted messages intended for Bob and can use the forged keys for authentication.</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solution to this problem is the public-key certificate. In essence, a certificate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consists of a public key plus a user ID of the key owner, with the whole block</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signed by a trusted third party. The certificate also includes some information about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third party plus an indication of the period of validity of the certificate. Typically,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third party is a certificate authority (CA) that is trusted by the user community,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such as a government agency or a financial institution. A user can present his or her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public key to the authority in a secure manner and obtain a signed certificate. The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user can then publish the certificate. Anyone needing this user’s public key can obtain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certificate and verify that it is valid by means of the attached trusted signature.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Figure 2.8 illustrates the process.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key steps can be summarized as follows:</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1.  User software (client) creates a pair of keys: one public and one private.</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2.  Client prepares an unsigned certificate that includes the user ID and user’s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public key.</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3.  User provides the unsigned certificate to a CA in some secure manner. This might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require a face-to-face meeting, the use of registered e-mail, or happen via a Web</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form with e-mail verification.</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4.  CA creates a signature as follows: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  CA uses a hash function to calculate the hash code of the unsigned certificate.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 hash function is one that maps a variable-length data block or message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into a fixed-length value called a hash code, such as SHA family that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we will discuss in Sections 2.2 and 21.1.</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b.  CA generates digital signature using the CA’s private key and a signature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generation algorithm.</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5.  CA attaches the signature to the unsigned certificate to create a signed certificate.</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6. CA returns the signed certificate to client.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7. Client may provide the signed certificate to any other user.</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8. Any user may verify that the certificate is valid as follows: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 User calculates the hash code of certificate (not including signature).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b. User verifies digital signature using CA’s public key and the signature verification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algorithm. The algorithm returns a result of either signature valid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	or invalid.</a:t>
            </a:r>
          </a:p>
          <a:p>
            <a:endParaRPr lang="en-US" sz="1200" kern="1200" dirty="0" smtClean="0">
              <a:solidFill>
                <a:schemeClr val="tx1"/>
              </a:solidFill>
              <a:effectLst/>
              <a:latin typeface="Arial" pitchFamily="-108" charset="0"/>
              <a:ea typeface="ＭＳ Ｐゴシック" pitchFamily="33" charset="-128"/>
              <a:cs typeface="ＭＳ Ｐゴシック" pitchFamily="33"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One scheme has become universally accepted for formatting public-key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certificates:</a:t>
            </a:r>
            <a:r>
              <a:rPr lang="en-US" sz="1200" kern="1200" baseline="0" dirty="0" smtClean="0">
                <a:solidFill>
                  <a:schemeClr val="tx1"/>
                </a:solidFill>
                <a:effectLst/>
                <a:latin typeface="Arial" pitchFamily="-108" charset="0"/>
                <a:ea typeface="ＭＳ Ｐゴシック" pitchFamily="33" charset="-128"/>
                <a:cs typeface="ＭＳ Ｐゴシック" pitchFamily="33" charset="-128"/>
              </a:rPr>
              <a:t>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the X.509 standard. X.509 certificates are used in most network security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applications, including IP Security (IPsec), Transport Layer Security (TLS), Secure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Shell (SSH), and Secure/Multipurpose Internet Mail Extension (S/MIME). We will</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examine most of these applications in Part Five.</a:t>
            </a:r>
          </a:p>
          <a:p>
            <a:endParaRPr lang="en-US" sz="1200" kern="1200" dirty="0">
              <a:solidFill>
                <a:schemeClr val="tx1"/>
              </a:solidFill>
              <a:effectLst/>
              <a:latin typeface="Arial" pitchFamily="-108" charset="0"/>
              <a:ea typeface="ＭＳ Ｐゴシック" pitchFamily="33" charset="-128"/>
              <a:cs typeface="ＭＳ Ｐゴシック" pitchFamily="33" charset="-128"/>
            </a:endParaRPr>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43</a:t>
            </a:fld>
            <a:endParaRPr lang="en-AU"/>
          </a:p>
        </p:txBody>
      </p:sp>
    </p:spTree>
    <p:extLst>
      <p:ext uri="{BB962C8B-B14F-4D97-AF65-F5344CB8AC3E}">
        <p14:creationId xmlns:p14="http://schemas.microsoft.com/office/powerpoint/2010/main" val="1547946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44</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b="0" dirty="0" smtClean="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b="0" dirty="0" smtClean="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b="0" dirty="0" smtClean="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b="0" dirty="0" smtClean="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b="0" dirty="0" smtClean="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b="0" dirty="0" smtClean="0">
                <a:latin typeface="Arial" pitchFamily="-110" charset="0"/>
                <a:ea typeface="ＭＳ Ｐゴシック" pitchFamily="-110" charset="-128"/>
                <a:cs typeface="ＭＳ Ｐゴシック" pitchFamily="-110" charset="-128"/>
              </a:rPr>
              <a:t>secret key. Bob does the following:</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1. Prepare a message.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3. Encrypt that message using symmetric encryption the one-time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5. Attach the encrypted one-time key to the encrypted message and send it to</a:t>
            </a:r>
          </a:p>
          <a:p>
            <a:r>
              <a:rPr lang="en-US" b="0" dirty="0" smtClean="0">
                <a:latin typeface="Arial" pitchFamily="-110" charset="0"/>
                <a:ea typeface="ＭＳ Ｐゴシック" pitchFamily="-110" charset="-128"/>
                <a:cs typeface="ＭＳ Ｐゴシック" pitchFamily="-110" charset="-128"/>
              </a:rPr>
              <a:t>Alice.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b="0" dirty="0" smtClean="0">
                <a:latin typeface="Arial" pitchFamily="-110" charset="0"/>
                <a:ea typeface="ＭＳ Ｐゴシック" pitchFamily="-110" charset="-128"/>
                <a:cs typeface="ＭＳ Ｐゴシック" pitchFamily="-110" charset="-128"/>
              </a:rPr>
              <a:t>the original message. If Bob obtained Alice’s public key by means of Alice’s</a:t>
            </a:r>
          </a:p>
          <a:p>
            <a:r>
              <a:rPr lang="en-US" b="0" dirty="0" smtClean="0">
                <a:latin typeface="Arial" pitchFamily="-110" charset="0"/>
                <a:ea typeface="ＭＳ Ｐゴシック" pitchFamily="-110" charset="-128"/>
                <a:cs typeface="ＭＳ Ｐゴシック" pitchFamily="-110" charset="-128"/>
              </a:rPr>
              <a:t>public-key certificate, then Bob is assured that it is a valid key.</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50403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45</a:t>
            </a:fld>
            <a:endParaRPr lang="en-AU">
              <a:latin typeface="Arial" pitchFamily="-110"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A number of network security algorithms based on cryptography make use of</a:t>
            </a:r>
          </a:p>
          <a:p>
            <a:r>
              <a:rPr lang="en-US" dirty="0" smtClean="0">
                <a:latin typeface="Arial" pitchFamily="-110" charset="0"/>
                <a:ea typeface="ＭＳ Ｐゴシック" pitchFamily="-110" charset="-128"/>
                <a:cs typeface="ＭＳ Ｐゴシック" pitchFamily="-110" charset="-128"/>
              </a:rPr>
              <a:t>random numbers. For example,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Generation of keys for the RSA public-key encryption algorithm (described</a:t>
            </a:r>
          </a:p>
          <a:p>
            <a:r>
              <a:rPr lang="en-US" dirty="0" smtClean="0">
                <a:latin typeface="Arial" pitchFamily="-110" charset="0"/>
                <a:ea typeface="ＭＳ Ｐゴシック" pitchFamily="-110" charset="-128"/>
                <a:cs typeface="ＭＳ Ｐゴシック" pitchFamily="-110" charset="-128"/>
              </a:rPr>
              <a:t>in Chapter 21) and other public-key algorithms.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Generation of a stream key for symmetric stream cipher.</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Generation of a symmetric key for use as a temporary session key or in creating</a:t>
            </a:r>
          </a:p>
          <a:p>
            <a:r>
              <a:rPr lang="en-US" dirty="0" smtClean="0">
                <a:latin typeface="Arial" pitchFamily="-110" charset="0"/>
                <a:ea typeface="ＭＳ Ｐゴシック" pitchFamily="-110" charset="-128"/>
                <a:cs typeface="ＭＳ Ｐゴシック" pitchFamily="-110" charset="-128"/>
              </a:rPr>
              <a:t>a digital envelope.</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In a number of key distribution scenarios, such as Kerberos (described in</a:t>
            </a:r>
          </a:p>
          <a:p>
            <a:r>
              <a:rPr lang="en-US" dirty="0" smtClean="0">
                <a:latin typeface="Arial" pitchFamily="-110" charset="0"/>
                <a:ea typeface="ＭＳ Ｐゴシック" pitchFamily="-110" charset="-128"/>
                <a:cs typeface="ＭＳ Ｐゴシック" pitchFamily="-110" charset="-128"/>
              </a:rPr>
              <a:t>Chapter 23), random numbers are used for handshaking to prevent replay</a:t>
            </a:r>
          </a:p>
          <a:p>
            <a:r>
              <a:rPr lang="en-US" dirty="0" smtClean="0">
                <a:latin typeface="Arial" pitchFamily="-110" charset="0"/>
                <a:ea typeface="ＭＳ Ｐゴシック" pitchFamily="-110" charset="-128"/>
                <a:cs typeface="ＭＳ Ｐゴシック" pitchFamily="-110" charset="-128"/>
              </a:rPr>
              <a:t>attacks.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 Session key generation, whether done by a key distribution center or by one of</a:t>
            </a:r>
          </a:p>
          <a:p>
            <a:r>
              <a:rPr lang="en-US" dirty="0" smtClean="0">
                <a:latin typeface="Arial" pitchFamily="-110" charset="0"/>
                <a:ea typeface="ＭＳ Ｐゴシック" pitchFamily="-110" charset="-128"/>
                <a:cs typeface="ＭＳ Ｐゴシック" pitchFamily="-110" charset="-128"/>
              </a:rPr>
              <a:t>the principals.</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These applications give rise to two distinct and not necessarily compatible</a:t>
            </a:r>
          </a:p>
          <a:p>
            <a:r>
              <a:rPr lang="en-US" dirty="0" smtClean="0">
                <a:latin typeface="Arial" pitchFamily="-110" charset="0"/>
                <a:ea typeface="ＭＳ Ｐゴシック" pitchFamily="-110" charset="-128"/>
                <a:cs typeface="ＭＳ Ｐゴシック" pitchFamily="-110" charset="-128"/>
              </a:rPr>
              <a:t>requirements for a sequence of random numbers: randomness and unpredictability.</a:t>
            </a:r>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03294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b="0" dirty="0" smtClean="0"/>
              <a:t>Traditionally, the concern in the generation of a sequence of</a:t>
            </a:r>
          </a:p>
          <a:p>
            <a:pPr>
              <a:defRPr/>
            </a:pPr>
            <a:r>
              <a:rPr lang="en-US" b="0" dirty="0" smtClean="0"/>
              <a:t>allegedly random numbers has been that the sequence of numbers be random in</a:t>
            </a:r>
          </a:p>
          <a:p>
            <a:pPr>
              <a:defRPr/>
            </a:pPr>
            <a:r>
              <a:rPr lang="en-US" b="0" dirty="0" smtClean="0"/>
              <a:t>some well-defined statistical sense. The following two criteria are used to validate</a:t>
            </a:r>
          </a:p>
          <a:p>
            <a:pPr>
              <a:defRPr/>
            </a:pPr>
            <a:r>
              <a:rPr lang="en-US" b="0" dirty="0" smtClean="0"/>
              <a:t>that a sequence of numbers is random:</a:t>
            </a:r>
          </a:p>
          <a:p>
            <a:pPr>
              <a:defRPr/>
            </a:pPr>
            <a:endParaRPr lang="en-US" b="0" dirty="0" smtClean="0"/>
          </a:p>
          <a:p>
            <a:pPr>
              <a:defRPr/>
            </a:pPr>
            <a:r>
              <a:rPr lang="en-US" b="0" dirty="0" smtClean="0"/>
              <a:t>• Uniform distribution: The distribution of numbers in the sequence should be</a:t>
            </a:r>
          </a:p>
          <a:p>
            <a:pPr>
              <a:defRPr/>
            </a:pPr>
            <a:r>
              <a:rPr lang="en-US" b="0" dirty="0" smtClean="0"/>
              <a:t>uniform; that is, the frequency of occurrence of each of the numbers should be</a:t>
            </a:r>
          </a:p>
          <a:p>
            <a:pPr>
              <a:defRPr/>
            </a:pPr>
            <a:r>
              <a:rPr lang="en-US" b="0" dirty="0" smtClean="0"/>
              <a:t>approximately the same.</a:t>
            </a:r>
          </a:p>
          <a:p>
            <a:pPr>
              <a:defRPr/>
            </a:pPr>
            <a:endParaRPr lang="en-US" b="0" dirty="0" smtClean="0"/>
          </a:p>
          <a:p>
            <a:pPr>
              <a:defRPr/>
            </a:pPr>
            <a:r>
              <a:rPr lang="en-US" b="0" dirty="0" smtClean="0"/>
              <a:t>• Independence: No one value in the sequence can be inferred from the others.</a:t>
            </a:r>
          </a:p>
          <a:p>
            <a:pPr>
              <a:defRPr/>
            </a:pPr>
            <a:endParaRPr lang="en-US" b="0" dirty="0" smtClean="0"/>
          </a:p>
          <a:p>
            <a:pPr>
              <a:defRPr/>
            </a:pPr>
            <a:r>
              <a:rPr lang="en-US" b="0" dirty="0" smtClean="0"/>
              <a:t>Although there are well-defined tests for determining that a sequence of numbers</a:t>
            </a:r>
          </a:p>
          <a:p>
            <a:pPr>
              <a:defRPr/>
            </a:pPr>
            <a:r>
              <a:rPr lang="en-US" b="0" dirty="0" smtClean="0"/>
              <a:t>matches a particular distribution, such as the uniform distribution, there is no such</a:t>
            </a:r>
          </a:p>
          <a:p>
            <a:pPr>
              <a:defRPr/>
            </a:pPr>
            <a:r>
              <a:rPr lang="en-US" b="0" dirty="0" smtClean="0"/>
              <a:t>test to “prove” independence. Rather, a number of tests can be applied to demonstrate</a:t>
            </a:r>
          </a:p>
          <a:p>
            <a:pPr>
              <a:defRPr/>
            </a:pPr>
            <a:r>
              <a:rPr lang="en-US" b="0" dirty="0" smtClean="0"/>
              <a:t>if a sequence does not exhibit independence. The general strategy is to apply a number</a:t>
            </a:r>
          </a:p>
          <a:p>
            <a:pPr>
              <a:defRPr/>
            </a:pPr>
            <a:r>
              <a:rPr lang="en-US" b="0" dirty="0" smtClean="0"/>
              <a:t>of such tests until the confidence that independence exists is sufficiently strong.</a:t>
            </a:r>
          </a:p>
          <a:p>
            <a:pPr>
              <a:defRPr/>
            </a:pPr>
            <a:endParaRPr lang="en-US" b="0" dirty="0" smtClean="0"/>
          </a:p>
          <a:p>
            <a:pPr>
              <a:defRPr/>
            </a:pPr>
            <a:r>
              <a:rPr lang="en-US" b="0" dirty="0" smtClean="0"/>
              <a:t>In the context of our discussion, the use of a sequence of numbers that appear</a:t>
            </a:r>
          </a:p>
          <a:p>
            <a:pPr>
              <a:defRPr/>
            </a:pPr>
            <a:r>
              <a:rPr lang="en-US" b="0" dirty="0" smtClean="0"/>
              <a:t>statistically random often occurs in the design of algorithms related to cryptography.</a:t>
            </a:r>
          </a:p>
          <a:p>
            <a:pPr>
              <a:defRPr/>
            </a:pPr>
            <a:r>
              <a:rPr lang="en-US" b="0" dirty="0" smtClean="0"/>
              <a:t>In essence, if a</a:t>
            </a:r>
            <a:r>
              <a:rPr lang="en-US" b="0" baseline="0" dirty="0" smtClean="0"/>
              <a:t> </a:t>
            </a:r>
            <a:r>
              <a:rPr lang="en-US" b="0" dirty="0" smtClean="0"/>
              <a:t>problem is too hard or time-consuming to solve exactly, a simpler, shorter approach</a:t>
            </a:r>
          </a:p>
          <a:p>
            <a:pPr>
              <a:defRPr/>
            </a:pPr>
            <a:r>
              <a:rPr lang="en-US" b="0" dirty="0" smtClean="0"/>
              <a:t>based on randomization is used to provide an answer with any desired level of</a:t>
            </a:r>
          </a:p>
          <a:p>
            <a:pPr>
              <a:defRPr/>
            </a:pPr>
            <a:r>
              <a:rPr lang="en-US" b="0" dirty="0" smtClean="0"/>
              <a:t>confidence.</a:t>
            </a:r>
          </a:p>
          <a:p>
            <a:pPr>
              <a:defRPr/>
            </a:pPr>
            <a:endParaRPr lang="en-US" b="0" i="1" dirty="0" smtClean="0"/>
          </a:p>
          <a:p>
            <a:pPr>
              <a:defRPr/>
            </a:pPr>
            <a:r>
              <a:rPr lang="en-US" b="0" i="1" dirty="0" smtClean="0"/>
              <a:t>UNPREDICTABILITY </a:t>
            </a:r>
          </a:p>
          <a:p>
            <a:pPr>
              <a:defRPr/>
            </a:pPr>
            <a:r>
              <a:rPr lang="en-US" b="0" i="1" dirty="0" smtClean="0"/>
              <a:t>In applications such as reciprocal authentication and session key</a:t>
            </a:r>
          </a:p>
          <a:p>
            <a:pPr>
              <a:defRPr/>
            </a:pPr>
            <a:r>
              <a:rPr lang="en-US" b="0" dirty="0" smtClean="0"/>
              <a:t>generation, the requirement is not so much that the sequence of numbers be statistically</a:t>
            </a:r>
          </a:p>
          <a:p>
            <a:pPr>
              <a:defRPr/>
            </a:pPr>
            <a:r>
              <a:rPr lang="en-US" b="0" dirty="0" smtClean="0"/>
              <a:t>random but that the successive members of the sequence are unpredictable. With</a:t>
            </a:r>
          </a:p>
          <a:p>
            <a:pPr>
              <a:defRPr/>
            </a:pPr>
            <a:r>
              <a:rPr lang="en-US" b="0" dirty="0" smtClean="0"/>
              <a:t>“true” random sequences, each number is statistically independent of other numbers</a:t>
            </a:r>
          </a:p>
          <a:p>
            <a:pPr>
              <a:defRPr/>
            </a:pPr>
            <a:r>
              <a:rPr lang="en-US" b="0" dirty="0" smtClean="0"/>
              <a:t>in the sequence and therefore unpredictable. However, as is discussed shortly, true</a:t>
            </a:r>
          </a:p>
          <a:p>
            <a:pPr>
              <a:defRPr/>
            </a:pPr>
            <a:r>
              <a:rPr lang="en-US" b="0" dirty="0" smtClean="0"/>
              <a:t>random numbers are not always used; rather, sequences of numbers that appear to</a:t>
            </a:r>
          </a:p>
          <a:p>
            <a:pPr>
              <a:defRPr/>
            </a:pPr>
            <a:r>
              <a:rPr lang="en-US" b="0" dirty="0" smtClean="0"/>
              <a:t>be random are generated by some algorithm. In this latter case, care must be taken</a:t>
            </a:r>
          </a:p>
          <a:p>
            <a:pPr>
              <a:defRPr/>
            </a:pPr>
            <a:r>
              <a:rPr lang="en-US" b="0" dirty="0" smtClean="0"/>
              <a:t>that an opponent not be able to predict future elements of the sequence on the basis</a:t>
            </a:r>
          </a:p>
          <a:p>
            <a:pPr>
              <a:defRPr/>
            </a:pPr>
            <a:r>
              <a:rPr lang="en-US" b="0" dirty="0" smtClean="0"/>
              <a:t>of earlier elements.</a:t>
            </a:r>
            <a:endParaRPr lang="en-US" b="0" dirty="0"/>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46</a:t>
            </a:fld>
            <a:endParaRPr lang="en-AU" smtClean="0">
              <a:latin typeface="Arial" pitchFamily="-110" charset="0"/>
            </a:endParaRPr>
          </a:p>
        </p:txBody>
      </p:sp>
    </p:spTree>
    <p:extLst>
      <p:ext uri="{BB962C8B-B14F-4D97-AF65-F5344CB8AC3E}">
        <p14:creationId xmlns:p14="http://schemas.microsoft.com/office/powerpoint/2010/main" val="2677031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47</a:t>
            </a:fld>
            <a:endParaRPr lang="en-AU">
              <a:latin typeface="Arial" pitchFamily="-110"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dirty="0" smtClean="0">
                <a:latin typeface="Arial" pitchFamily="-110" charset="0"/>
                <a:ea typeface="ＭＳ Ｐゴシック" pitchFamily="-110" charset="-128"/>
                <a:cs typeface="ＭＳ Ｐゴシック" pitchFamily="-110" charset="-128"/>
              </a:rPr>
              <a:t>Cryptographic applications typically make use of algorithmic techniques for random</a:t>
            </a:r>
          </a:p>
          <a:p>
            <a:r>
              <a:rPr lang="en-US" dirty="0" smtClean="0">
                <a:latin typeface="Arial" pitchFamily="-110" charset="0"/>
                <a:ea typeface="ＭＳ Ｐゴシック" pitchFamily="-110" charset="-128"/>
                <a:cs typeface="ＭＳ Ｐゴシック" pitchFamily="-110" charset="-128"/>
              </a:rPr>
              <a:t>number generation. These algorithms are deterministic and therefore produce</a:t>
            </a:r>
          </a:p>
          <a:p>
            <a:r>
              <a:rPr lang="en-US" dirty="0" smtClean="0">
                <a:latin typeface="Arial" pitchFamily="-110" charset="0"/>
                <a:ea typeface="ＭＳ Ｐゴシック" pitchFamily="-110" charset="-128"/>
                <a:cs typeface="ＭＳ Ｐゴシック" pitchFamily="-110" charset="-128"/>
              </a:rPr>
              <a:t>sequences of numbers that are not statistically random. However, if the algorithm is</a:t>
            </a:r>
          </a:p>
          <a:p>
            <a:r>
              <a:rPr lang="en-US" dirty="0" smtClean="0">
                <a:latin typeface="Arial" pitchFamily="-110" charset="0"/>
                <a:ea typeface="ＭＳ Ｐゴシック" pitchFamily="-110" charset="-128"/>
                <a:cs typeface="ＭＳ Ｐゴシック" pitchFamily="-110" charset="-128"/>
              </a:rPr>
              <a:t>good, the resulting sequences will pass many reasonable tests of randomness. Such</a:t>
            </a:r>
          </a:p>
          <a:p>
            <a:r>
              <a:rPr lang="en-US" dirty="0" smtClean="0">
                <a:latin typeface="Arial" pitchFamily="-110" charset="0"/>
                <a:ea typeface="ＭＳ Ｐゴシック" pitchFamily="-110" charset="-128"/>
                <a:cs typeface="ＭＳ Ｐゴシック" pitchFamily="-110" charset="-128"/>
              </a:rPr>
              <a:t>numbers are referred to as </a:t>
            </a:r>
            <a:r>
              <a:rPr lang="en-US" b="1" dirty="0" smtClean="0">
                <a:latin typeface="Arial" pitchFamily="-110" charset="0"/>
                <a:ea typeface="ＭＳ Ｐゴシック" pitchFamily="-110" charset="-128"/>
                <a:cs typeface="ＭＳ Ｐゴシック" pitchFamily="-110" charset="-128"/>
              </a:rPr>
              <a:t>pseudorandom numbers.</a:t>
            </a:r>
          </a:p>
          <a:p>
            <a:endParaRPr lang="en-US" dirty="0" smtClean="0">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You may be somewhat uneasy about the concept of using numbers generated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by a deterministic algorithm as if they were random numbers. Despite what might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be called philosophical objections to such a practice, it generally works. That is,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under most circumstances, pseudorandom numbers will perform as well as if they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were random for a given use. The phrase “as well as” is unfortunately subjective, but</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the use of pseudorandom numbers is widely accepted. The same principle applies</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in statistical applications, in which a statistician takes a sample of a population and</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assumes the results will be approximately the same as if the whole population were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measured.</a:t>
            </a:r>
          </a:p>
          <a:p>
            <a:endParaRPr lang="en-US" dirty="0" smtClean="0">
              <a:latin typeface="Arial" pitchFamily="-110" charset="0"/>
              <a:ea typeface="ＭＳ Ｐゴシック" pitchFamily="-110" charset="-128"/>
              <a:cs typeface="ＭＳ Ｐゴシック" pitchFamily="-110" charset="-128"/>
            </a:endParaRPr>
          </a:p>
          <a:p>
            <a:r>
              <a:rPr lang="en-US" dirty="0" smtClean="0">
                <a:latin typeface="Arial" pitchFamily="-110" charset="0"/>
                <a:ea typeface="ＭＳ Ｐゴシック" pitchFamily="-110" charset="-128"/>
                <a:cs typeface="ＭＳ Ｐゴシック" pitchFamily="-110" charset="-128"/>
              </a:rPr>
              <a:t>A true random number generator (TRNG) uses a nondeterministic source to</a:t>
            </a:r>
          </a:p>
          <a:p>
            <a:r>
              <a:rPr lang="en-US" dirty="0" smtClean="0">
                <a:latin typeface="Arial" pitchFamily="-110" charset="0"/>
                <a:ea typeface="ＭＳ Ｐゴシック" pitchFamily="-110" charset="-128"/>
                <a:cs typeface="ＭＳ Ｐゴシック" pitchFamily="-110" charset="-128"/>
              </a:rPr>
              <a:t>produce randomness. Most operate by measuring unpredictable natural processes,</a:t>
            </a:r>
          </a:p>
          <a:p>
            <a:r>
              <a:rPr lang="en-US" dirty="0" smtClean="0">
                <a:latin typeface="Arial" pitchFamily="-110" charset="0"/>
                <a:ea typeface="ＭＳ Ｐゴシック" pitchFamily="-110" charset="-128"/>
                <a:cs typeface="ＭＳ Ｐゴシック" pitchFamily="-110" charset="-128"/>
              </a:rPr>
              <a:t>such as pulse detectors of ionizing radiation events, gas discharge tubes, and leaky</a:t>
            </a:r>
          </a:p>
          <a:p>
            <a:r>
              <a:rPr lang="en-US" dirty="0" smtClean="0">
                <a:latin typeface="Arial" pitchFamily="-110" charset="0"/>
                <a:ea typeface="ＭＳ Ｐゴシック" pitchFamily="-110" charset="-128"/>
                <a:cs typeface="ＭＳ Ｐゴシック" pitchFamily="-110" charset="-128"/>
              </a:rPr>
              <a:t>capacitors. Intel has developed a commercially available chip that samples thermal</a:t>
            </a:r>
          </a:p>
          <a:p>
            <a:r>
              <a:rPr lang="en-US" dirty="0" smtClean="0">
                <a:latin typeface="Arial" pitchFamily="-110" charset="0"/>
                <a:ea typeface="ＭＳ Ｐゴシック" pitchFamily="-110" charset="-128"/>
                <a:cs typeface="ＭＳ Ｐゴシック" pitchFamily="-110" charset="-128"/>
              </a:rPr>
              <a:t>noise by amplifying the voltage measured across </a:t>
            </a:r>
            <a:r>
              <a:rPr lang="en-US" dirty="0" err="1" smtClean="0">
                <a:latin typeface="Arial" pitchFamily="-110" charset="0"/>
                <a:ea typeface="ＭＳ Ｐゴシック" pitchFamily="-110" charset="-128"/>
                <a:cs typeface="ＭＳ Ｐゴシック" pitchFamily="-110" charset="-128"/>
              </a:rPr>
              <a:t>undriven</a:t>
            </a:r>
            <a:r>
              <a:rPr lang="en-US" dirty="0" smtClean="0">
                <a:latin typeface="Arial" pitchFamily="-110" charset="0"/>
                <a:ea typeface="ＭＳ Ｐゴシック" pitchFamily="-110" charset="-128"/>
                <a:cs typeface="ＭＳ Ｐゴシック" pitchFamily="-110" charset="-128"/>
              </a:rPr>
              <a:t> resistors [JUN99].</a:t>
            </a:r>
          </a:p>
          <a:p>
            <a:r>
              <a:rPr lang="en-US" dirty="0" smtClean="0">
                <a:latin typeface="Arial" pitchFamily="-110" charset="0"/>
                <a:ea typeface="ＭＳ Ｐゴシック" pitchFamily="-110" charset="-128"/>
                <a:cs typeface="ＭＳ Ｐゴシック" pitchFamily="-110" charset="-128"/>
              </a:rPr>
              <a:t>A group at Bell Labs has developed a technique that uses the variations in the</a:t>
            </a:r>
          </a:p>
          <a:p>
            <a:r>
              <a:rPr lang="en-US" dirty="0" smtClean="0">
                <a:latin typeface="Arial" pitchFamily="-110" charset="0"/>
                <a:ea typeface="ＭＳ Ｐゴシック" pitchFamily="-110" charset="-128"/>
                <a:cs typeface="ＭＳ Ｐゴシック" pitchFamily="-110" charset="-128"/>
              </a:rPr>
              <a:t>response time of raw read requests for one disk sector of a hard disk [JAKO98].</a:t>
            </a:r>
          </a:p>
          <a:p>
            <a:r>
              <a:rPr lang="en-US" dirty="0" err="1" smtClean="0">
                <a:latin typeface="Arial" pitchFamily="-110" charset="0"/>
                <a:ea typeface="ＭＳ Ｐゴシック" pitchFamily="-110" charset="-128"/>
                <a:cs typeface="ＭＳ Ｐゴシック" pitchFamily="-110" charset="-128"/>
              </a:rPr>
              <a:t>LavaRnd</a:t>
            </a:r>
            <a:r>
              <a:rPr lang="en-US" dirty="0" smtClean="0">
                <a:latin typeface="Arial" pitchFamily="-110" charset="0"/>
                <a:ea typeface="ＭＳ Ｐゴシック" pitchFamily="-110" charset="-128"/>
                <a:cs typeface="ＭＳ Ｐゴシック" pitchFamily="-110" charset="-128"/>
              </a:rPr>
              <a:t> is an open source project for creating truly random numbers using inexpensive</a:t>
            </a:r>
          </a:p>
          <a:p>
            <a:r>
              <a:rPr lang="en-US" dirty="0" smtClean="0">
                <a:latin typeface="Arial" pitchFamily="-110" charset="0"/>
                <a:ea typeface="ＭＳ Ｐゴシック" pitchFamily="-110" charset="-128"/>
                <a:cs typeface="ＭＳ Ｐゴシック" pitchFamily="-110" charset="-128"/>
              </a:rPr>
              <a:t>cameras, open source code, and inexpensive hardware. The system uses a</a:t>
            </a:r>
          </a:p>
          <a:p>
            <a:r>
              <a:rPr lang="en-US" dirty="0" smtClean="0">
                <a:latin typeface="Arial" pitchFamily="-110" charset="0"/>
                <a:ea typeface="ＭＳ Ｐゴシック" pitchFamily="-110" charset="-128"/>
                <a:cs typeface="ＭＳ Ｐゴシック" pitchFamily="-110" charset="-128"/>
              </a:rPr>
              <a:t>saturated charge- coupled device (CCD) in a light-tight can as a chaotic source to</a:t>
            </a:r>
          </a:p>
          <a:p>
            <a:r>
              <a:rPr lang="en-US" dirty="0" smtClean="0">
                <a:latin typeface="Arial" pitchFamily="-110" charset="0"/>
                <a:ea typeface="ＭＳ Ｐゴシック" pitchFamily="-110" charset="-128"/>
                <a:cs typeface="ＭＳ Ｐゴシック" pitchFamily="-110" charset="-128"/>
              </a:rPr>
              <a:t>produce the seed. Software processes the result into truly random numbers in a</a:t>
            </a:r>
          </a:p>
          <a:p>
            <a:r>
              <a:rPr lang="en-US" dirty="0" smtClean="0">
                <a:latin typeface="Arial" pitchFamily="-110" charset="0"/>
                <a:ea typeface="ＭＳ Ｐゴシック" pitchFamily="-110" charset="-128"/>
                <a:cs typeface="ＭＳ Ｐゴシック" pitchFamily="-110" charset="-128"/>
              </a:rPr>
              <a:t>variety of formats.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The first commercially available TRNG that achieves bit production</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rates comparable with that of PRNGs is the Intel digital random number generator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(DRNG) [TAYL11], offered on new multicore chips since May 2012.</a:t>
            </a:r>
          </a:p>
          <a:p>
            <a:endParaRPr lang="en-US"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72855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48</a:t>
            </a:fld>
            <a:endParaRPr lang="en-AU">
              <a:latin typeface="Arial" pitchFamily="-110"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b="0" dirty="0" smtClean="0">
                <a:latin typeface="Arial" pitchFamily="-110" charset="0"/>
                <a:ea typeface="ＭＳ Ｐゴシック" pitchFamily="-110" charset="-128"/>
                <a:cs typeface="ＭＳ Ｐゴシック" pitchFamily="-110" charset="-128"/>
              </a:rPr>
              <a:t>One of the principal security requirements of a computer system is the protection</a:t>
            </a:r>
          </a:p>
          <a:p>
            <a:r>
              <a:rPr lang="en-US" b="0" dirty="0" smtClean="0">
                <a:latin typeface="Arial" pitchFamily="-110" charset="0"/>
                <a:ea typeface="ＭＳ Ｐゴシック" pitchFamily="-110" charset="-128"/>
                <a:cs typeface="ＭＳ Ｐゴシック" pitchFamily="-110" charset="-128"/>
              </a:rPr>
              <a:t>of stored data. Security mechanisms to provide such protection include access control,</a:t>
            </a:r>
          </a:p>
          <a:p>
            <a:r>
              <a:rPr lang="en-US" b="0" dirty="0" smtClean="0">
                <a:latin typeface="Arial" pitchFamily="-110" charset="0"/>
                <a:ea typeface="ＭＳ Ｐゴシック" pitchFamily="-110" charset="-128"/>
                <a:cs typeface="ＭＳ Ｐゴシック" pitchFamily="-110" charset="-128"/>
              </a:rPr>
              <a:t>intrusion detection, and intrusion prevention schemes, all of which are discussed</a:t>
            </a:r>
          </a:p>
          <a:p>
            <a:r>
              <a:rPr lang="en-US" b="0" dirty="0" smtClean="0">
                <a:latin typeface="Arial" pitchFamily="-110" charset="0"/>
                <a:ea typeface="ＭＳ Ｐゴシック" pitchFamily="-110" charset="-128"/>
                <a:cs typeface="ＭＳ Ｐゴシック" pitchFamily="-110" charset="-128"/>
              </a:rPr>
              <a:t>in this book. The book also describes a number of technical means by which</a:t>
            </a:r>
          </a:p>
          <a:p>
            <a:r>
              <a:rPr lang="en-US" b="0" dirty="0" smtClean="0">
                <a:latin typeface="Arial" pitchFamily="-110" charset="0"/>
                <a:ea typeface="ＭＳ Ｐゴシック" pitchFamily="-110" charset="-128"/>
                <a:cs typeface="ＭＳ Ｐゴシック" pitchFamily="-110" charset="-128"/>
              </a:rPr>
              <a:t>these various security mechanisms can be made vulnerable. But beyond technical</a:t>
            </a:r>
          </a:p>
          <a:p>
            <a:r>
              <a:rPr lang="en-US" b="0" dirty="0" smtClean="0">
                <a:latin typeface="Arial" pitchFamily="-110" charset="0"/>
                <a:ea typeface="ＭＳ Ｐゴシック" pitchFamily="-110" charset="-128"/>
                <a:cs typeface="ＭＳ Ｐゴシック" pitchFamily="-110" charset="-128"/>
              </a:rPr>
              <a:t>approaches, these approaches can become vulnerable because of human factors.</a:t>
            </a:r>
          </a:p>
          <a:p>
            <a:r>
              <a:rPr lang="en-US" b="0" dirty="0" smtClean="0">
                <a:latin typeface="Arial" pitchFamily="-110" charset="0"/>
                <a:ea typeface="ＭＳ Ｐゴシック" pitchFamily="-110" charset="-128"/>
                <a:cs typeface="ＭＳ Ｐゴシック" pitchFamily="-110" charset="-128"/>
              </a:rPr>
              <a:t>We list a few examples here, based on [ROTH05].</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In December of 2004, Bank of America employees backed up and sent to its</a:t>
            </a:r>
          </a:p>
          <a:p>
            <a:r>
              <a:rPr lang="en-US" b="0" dirty="0" smtClean="0">
                <a:latin typeface="Arial" pitchFamily="-110" charset="0"/>
                <a:ea typeface="ＭＳ Ｐゴシック" pitchFamily="-110" charset="-128"/>
                <a:cs typeface="ＭＳ Ｐゴシック" pitchFamily="-110" charset="-128"/>
              </a:rPr>
              <a:t>backup data center tapes containing the names, addresses, bank account numbers,</a:t>
            </a:r>
          </a:p>
          <a:p>
            <a:r>
              <a:rPr lang="en-US" b="0" dirty="0" smtClean="0">
                <a:latin typeface="Arial" pitchFamily="-110" charset="0"/>
                <a:ea typeface="ＭＳ Ｐゴシック" pitchFamily="-110" charset="-128"/>
                <a:cs typeface="ＭＳ Ｐゴシック" pitchFamily="-110" charset="-128"/>
              </a:rPr>
              <a:t>and Social Security numbers of 1.2 million government workers enrolled</a:t>
            </a:r>
          </a:p>
          <a:p>
            <a:r>
              <a:rPr lang="en-US" b="0" dirty="0" smtClean="0">
                <a:latin typeface="Arial" pitchFamily="-110" charset="0"/>
                <a:ea typeface="ＭＳ Ｐゴシック" pitchFamily="-110" charset="-128"/>
                <a:cs typeface="ＭＳ Ｐゴシック" pitchFamily="-110" charset="-128"/>
              </a:rPr>
              <a:t>in a charge-card account. None of the data were encrypted. The tapes never</a:t>
            </a:r>
          </a:p>
          <a:p>
            <a:r>
              <a:rPr lang="en-US" b="0" dirty="0" smtClean="0">
                <a:latin typeface="Arial" pitchFamily="-110" charset="0"/>
                <a:ea typeface="ＭＳ Ｐゴシック" pitchFamily="-110" charset="-128"/>
                <a:cs typeface="ＭＳ Ｐゴシック" pitchFamily="-110" charset="-128"/>
              </a:rPr>
              <a:t>arrived and indeed have never been found. Sadly, this method of backing up</a:t>
            </a:r>
          </a:p>
          <a:p>
            <a:r>
              <a:rPr lang="en-US" b="0" dirty="0" smtClean="0">
                <a:latin typeface="Arial" pitchFamily="-110" charset="0"/>
                <a:ea typeface="ＭＳ Ｐゴシック" pitchFamily="-110" charset="-128"/>
                <a:cs typeface="ＭＳ Ｐゴシック" pitchFamily="-110" charset="-128"/>
              </a:rPr>
              <a:t>and shipping data is all too common. As an another example, in April of 2005,</a:t>
            </a:r>
          </a:p>
          <a:p>
            <a:r>
              <a:rPr lang="en-US" b="0" dirty="0" smtClean="0">
                <a:latin typeface="Arial" pitchFamily="-110" charset="0"/>
                <a:ea typeface="ＭＳ Ｐゴシック" pitchFamily="-110" charset="-128"/>
                <a:cs typeface="ＭＳ Ｐゴシック" pitchFamily="-110" charset="-128"/>
              </a:rPr>
              <a:t>Ameritrade blamed its shipping vendor for losing a backup tape containing</a:t>
            </a:r>
          </a:p>
          <a:p>
            <a:r>
              <a:rPr lang="en-US" b="0" dirty="0" smtClean="0">
                <a:latin typeface="Arial" pitchFamily="-110" charset="0"/>
                <a:ea typeface="ＭＳ Ｐゴシック" pitchFamily="-110" charset="-128"/>
                <a:cs typeface="ＭＳ Ｐゴシック" pitchFamily="-110" charset="-128"/>
              </a:rPr>
              <a:t>unencrypted information on 200,000 clients.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In April of 2005, San Jose Medical group announced that someone had physically</a:t>
            </a:r>
          </a:p>
          <a:p>
            <a:r>
              <a:rPr lang="en-US" b="0" dirty="0" smtClean="0">
                <a:latin typeface="Arial" pitchFamily="-110" charset="0"/>
                <a:ea typeface="ＭＳ Ｐゴシック" pitchFamily="-110" charset="-128"/>
                <a:cs typeface="ＭＳ Ｐゴシック" pitchFamily="-110" charset="-128"/>
              </a:rPr>
              <a:t>stolen one of its computers and potentially gained access to 185,000</a:t>
            </a:r>
          </a:p>
          <a:p>
            <a:r>
              <a:rPr lang="en-US" b="0" dirty="0" smtClean="0">
                <a:latin typeface="Arial" pitchFamily="-110" charset="0"/>
                <a:ea typeface="ＭＳ Ｐゴシック" pitchFamily="-110" charset="-128"/>
                <a:cs typeface="ＭＳ Ｐゴシック" pitchFamily="-110" charset="-128"/>
              </a:rPr>
              <a:t>unencrypted patient records.</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There have been countless examples of laptops lost at airports, stolen from a</a:t>
            </a:r>
          </a:p>
          <a:p>
            <a:r>
              <a:rPr lang="en-US" b="0" dirty="0" smtClean="0">
                <a:latin typeface="Arial" pitchFamily="-110" charset="0"/>
                <a:ea typeface="ＭＳ Ｐゴシック" pitchFamily="-110" charset="-128"/>
                <a:cs typeface="ＭＳ Ｐゴシック" pitchFamily="-110" charset="-128"/>
              </a:rPr>
              <a:t>parked car, or taken while the user is away from his or her desk. If the data on the</a:t>
            </a:r>
          </a:p>
          <a:p>
            <a:r>
              <a:rPr lang="en-US" b="0" dirty="0" smtClean="0">
                <a:latin typeface="Arial" pitchFamily="-110" charset="0"/>
                <a:ea typeface="ＭＳ Ｐゴシック" pitchFamily="-110" charset="-128"/>
                <a:cs typeface="ＭＳ Ｐゴシック" pitchFamily="-110" charset="-128"/>
              </a:rPr>
              <a:t>laptop’s hard drive are unencrypted, all of the data are available to the thief.</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Although it is now routine for businesses to provide a variety of protections,</a:t>
            </a:r>
          </a:p>
          <a:p>
            <a:r>
              <a:rPr lang="en-US" b="0" dirty="0" smtClean="0">
                <a:latin typeface="Arial" pitchFamily="-110" charset="0"/>
                <a:ea typeface="ＭＳ Ｐゴシック" pitchFamily="-110" charset="-128"/>
                <a:cs typeface="ＭＳ Ｐゴシック" pitchFamily="-110" charset="-128"/>
              </a:rPr>
              <a:t>including encryption, for information that is transmitted across networks, via the</a:t>
            </a:r>
          </a:p>
          <a:p>
            <a:r>
              <a:rPr lang="en-US" b="0" dirty="0" smtClean="0">
                <a:latin typeface="Arial" pitchFamily="-110" charset="0"/>
                <a:ea typeface="ＭＳ Ｐゴシック" pitchFamily="-110" charset="-128"/>
                <a:cs typeface="ＭＳ Ｐゴシック" pitchFamily="-110" charset="-128"/>
              </a:rPr>
              <a:t>Internet, or via wireless devices, once data are stored locally (referred to as </a:t>
            </a:r>
            <a:r>
              <a:rPr lang="en-US" b="0" i="1" dirty="0" smtClean="0">
                <a:latin typeface="Arial" pitchFamily="-110" charset="0"/>
                <a:ea typeface="ＭＳ Ｐゴシック" pitchFamily="-110" charset="-128"/>
                <a:cs typeface="ＭＳ Ｐゴシック" pitchFamily="-110" charset="-128"/>
              </a:rPr>
              <a:t>data at</a:t>
            </a:r>
          </a:p>
          <a:p>
            <a:r>
              <a:rPr lang="en-US" b="0" i="1" dirty="0" smtClean="0">
                <a:latin typeface="Arial" pitchFamily="-110" charset="0"/>
                <a:ea typeface="ＭＳ Ｐゴシック" pitchFamily="-110" charset="-128"/>
                <a:cs typeface="ＭＳ Ｐゴシック" pitchFamily="-110" charset="-128"/>
              </a:rPr>
              <a:t>rest), </a:t>
            </a:r>
            <a:r>
              <a:rPr lang="en-US" b="0" i="0" dirty="0" smtClean="0">
                <a:latin typeface="Arial" pitchFamily="-110" charset="0"/>
                <a:ea typeface="ＭＳ Ｐゴシック" pitchFamily="-110" charset="-128"/>
                <a:cs typeface="ＭＳ Ｐゴシック" pitchFamily="-110" charset="-128"/>
              </a:rPr>
              <a:t>there is often little protection beyond domain authentication and operating</a:t>
            </a:r>
          </a:p>
          <a:p>
            <a:r>
              <a:rPr lang="en-US" b="0" i="0" dirty="0" smtClean="0">
                <a:latin typeface="Arial" pitchFamily="-110" charset="0"/>
                <a:ea typeface="ＭＳ Ｐゴシック" pitchFamily="-110" charset="-128"/>
                <a:cs typeface="ＭＳ Ｐゴシック" pitchFamily="-110" charset="-128"/>
              </a:rPr>
              <a:t>system access controls. Data at rest are often routinely backed up to secondary storage</a:t>
            </a:r>
          </a:p>
          <a:p>
            <a:r>
              <a:rPr lang="en-US" b="0" i="0" dirty="0" smtClean="0">
                <a:latin typeface="Arial" pitchFamily="-110" charset="0"/>
                <a:ea typeface="ＭＳ Ｐゴシック" pitchFamily="-110" charset="-128"/>
                <a:cs typeface="ＭＳ Ｐゴシック" pitchFamily="-110" charset="-128"/>
              </a:rPr>
              <a:t>such as CDROM or tape, archived for indefinite periods</a:t>
            </a:r>
            <a:r>
              <a:rPr lang="en-US" b="0" dirty="0" smtClean="0">
                <a:latin typeface="Arial" pitchFamily="-110" charset="0"/>
                <a:ea typeface="ＭＳ Ｐゴシック" pitchFamily="-110" charset="-128"/>
                <a:cs typeface="ＭＳ Ｐゴシック" pitchFamily="-110" charset="-128"/>
              </a:rPr>
              <a:t>. Further, even when</a:t>
            </a:r>
          </a:p>
          <a:p>
            <a:r>
              <a:rPr lang="en-US" b="0" dirty="0" smtClean="0">
                <a:latin typeface="Arial" pitchFamily="-110" charset="0"/>
                <a:ea typeface="ＭＳ Ｐゴシック" pitchFamily="-110" charset="-128"/>
                <a:cs typeface="ＭＳ Ｐゴシック" pitchFamily="-110" charset="-128"/>
              </a:rPr>
              <a:t>data are erased from a hard disk, until the relevant disk sectors are reused, the data</a:t>
            </a:r>
          </a:p>
          <a:p>
            <a:r>
              <a:rPr lang="en-US" b="0" dirty="0" smtClean="0">
                <a:latin typeface="Arial" pitchFamily="-110" charset="0"/>
                <a:ea typeface="ＭＳ Ｐゴシック" pitchFamily="-110" charset="-128"/>
                <a:cs typeface="ＭＳ Ｐゴシック" pitchFamily="-110" charset="-128"/>
              </a:rPr>
              <a:t>are recoverable. Thus it becomes attractive, and indeed should be mandatory, to</a:t>
            </a:r>
          </a:p>
          <a:p>
            <a:r>
              <a:rPr lang="en-US" b="0" dirty="0" smtClean="0">
                <a:latin typeface="Arial" pitchFamily="-110" charset="0"/>
                <a:ea typeface="ＭＳ Ｐゴシック" pitchFamily="-110" charset="-128"/>
                <a:cs typeface="ＭＳ Ｐゴシック" pitchFamily="-110" charset="-128"/>
              </a:rPr>
              <a:t>encrypt data at rest and combine this with an effective encryption key management</a:t>
            </a:r>
          </a:p>
          <a:p>
            <a:r>
              <a:rPr lang="en-US" b="0" dirty="0" smtClean="0">
                <a:latin typeface="Arial" pitchFamily="-110" charset="0"/>
                <a:ea typeface="ＭＳ Ｐゴシック" pitchFamily="-110" charset="-128"/>
                <a:cs typeface="ＭＳ Ｐゴシック" pitchFamily="-110" charset="-128"/>
              </a:rPr>
              <a:t>scheme.</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There are a variety of ways to provide encryption services. A simple approach</a:t>
            </a:r>
          </a:p>
          <a:p>
            <a:r>
              <a:rPr lang="en-US" b="0" dirty="0" smtClean="0">
                <a:latin typeface="Arial" pitchFamily="-110" charset="0"/>
                <a:ea typeface="ＭＳ Ｐゴシック" pitchFamily="-110" charset="-128"/>
                <a:cs typeface="ＭＳ Ｐゴシック" pitchFamily="-110" charset="-128"/>
              </a:rPr>
              <a:t>available for use on a laptop is to use a commercially available encryption package</a:t>
            </a:r>
          </a:p>
          <a:p>
            <a:r>
              <a:rPr lang="en-US" b="0" dirty="0" smtClean="0">
                <a:latin typeface="Arial" pitchFamily="-110" charset="0"/>
                <a:ea typeface="ＭＳ Ｐゴシック" pitchFamily="-110" charset="-128"/>
                <a:cs typeface="ＭＳ Ｐゴシック" pitchFamily="-110" charset="-128"/>
              </a:rPr>
              <a:t>such as Pretty Good Privacy (PGP). PGP enables a user to generate a key from a</a:t>
            </a:r>
          </a:p>
          <a:p>
            <a:r>
              <a:rPr lang="en-US" b="0" dirty="0" smtClean="0">
                <a:latin typeface="Arial" pitchFamily="-110" charset="0"/>
                <a:ea typeface="ＭＳ Ｐゴシック" pitchFamily="-110" charset="-128"/>
                <a:cs typeface="ＭＳ Ｐゴシック" pitchFamily="-110" charset="-128"/>
              </a:rPr>
              <a:t>password and then use that key to encrypt selected files on the hard disk. The PGP</a:t>
            </a:r>
          </a:p>
          <a:p>
            <a:r>
              <a:rPr lang="en-US" b="0" dirty="0" smtClean="0">
                <a:latin typeface="Arial" pitchFamily="-110" charset="0"/>
                <a:ea typeface="ＭＳ Ｐゴシック" pitchFamily="-110" charset="-128"/>
                <a:cs typeface="ＭＳ Ｐゴシック" pitchFamily="-110" charset="-128"/>
              </a:rPr>
              <a:t>package does not store the password. To recover a file, the user enters the password,</a:t>
            </a:r>
          </a:p>
          <a:p>
            <a:r>
              <a:rPr lang="en-US" b="0" dirty="0" smtClean="0">
                <a:latin typeface="Arial" pitchFamily="-110" charset="0"/>
                <a:ea typeface="ＭＳ Ｐゴシック" pitchFamily="-110" charset="-128"/>
                <a:cs typeface="ＭＳ Ｐゴシック" pitchFamily="-110" charset="-128"/>
              </a:rPr>
              <a:t>PGP generates the password, and PGP decrypts the file. So long as the user protects</a:t>
            </a:r>
          </a:p>
          <a:p>
            <a:r>
              <a:rPr lang="en-US" b="0" dirty="0" smtClean="0">
                <a:latin typeface="Arial" pitchFamily="-110" charset="0"/>
                <a:ea typeface="ＭＳ Ｐゴシック" pitchFamily="-110" charset="-128"/>
                <a:cs typeface="ＭＳ Ｐゴシック" pitchFamily="-110" charset="-128"/>
              </a:rPr>
              <a:t>his or her password and does not use an easily guessable password, the files are fully</a:t>
            </a:r>
          </a:p>
          <a:p>
            <a:r>
              <a:rPr lang="en-US" b="0" dirty="0" smtClean="0">
                <a:latin typeface="Arial" pitchFamily="-110" charset="0"/>
                <a:ea typeface="ＭＳ Ｐゴシック" pitchFamily="-110" charset="-128"/>
                <a:cs typeface="ＭＳ Ｐゴシック" pitchFamily="-110" charset="-128"/>
              </a:rPr>
              <a:t>protected while at rest. Some more recent approaches are listed in [COLL06]:</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Back-end appliance</a:t>
            </a:r>
            <a:r>
              <a:rPr lang="en-US" b="0" dirty="0" smtClean="0">
                <a:latin typeface="Arial" pitchFamily="-110" charset="0"/>
                <a:ea typeface="ＭＳ Ｐゴシック" pitchFamily="-110" charset="-128"/>
                <a:cs typeface="ＭＳ Ｐゴシック" pitchFamily="-110" charset="-128"/>
              </a:rPr>
              <a:t>: This is a hardware device that sits between servers and</a:t>
            </a:r>
          </a:p>
          <a:p>
            <a:r>
              <a:rPr lang="en-US" b="0" dirty="0" smtClean="0">
                <a:latin typeface="Arial" pitchFamily="-110" charset="0"/>
                <a:ea typeface="ＭＳ Ｐゴシック" pitchFamily="-110" charset="-128"/>
                <a:cs typeface="ＭＳ Ｐゴシック" pitchFamily="-110" charset="-128"/>
              </a:rPr>
              <a:t>storage systems and encrypts all data going from the server to the storage system</a:t>
            </a:r>
          </a:p>
          <a:p>
            <a:r>
              <a:rPr lang="en-US" b="0" dirty="0" smtClean="0">
                <a:latin typeface="Arial" pitchFamily="-110" charset="0"/>
                <a:ea typeface="ＭＳ Ｐゴシック" pitchFamily="-110" charset="-128"/>
                <a:cs typeface="ＭＳ Ｐゴシック" pitchFamily="-110" charset="-128"/>
              </a:rPr>
              <a:t>and decrypts data going in the opposite direction. These devices encrypt</a:t>
            </a:r>
          </a:p>
          <a:p>
            <a:r>
              <a:rPr lang="en-US" b="0" dirty="0" smtClean="0">
                <a:latin typeface="Arial" pitchFamily="-110" charset="0"/>
                <a:ea typeface="ＭＳ Ｐゴシック" pitchFamily="-110" charset="-128"/>
                <a:cs typeface="ＭＳ Ｐゴシック" pitchFamily="-110" charset="-128"/>
              </a:rPr>
              <a:t>data at close to wire speed, with very little latency. In contrast, encryption</a:t>
            </a:r>
          </a:p>
          <a:p>
            <a:r>
              <a:rPr lang="en-US" b="0" dirty="0" smtClean="0">
                <a:latin typeface="Arial" pitchFamily="-110" charset="0"/>
                <a:ea typeface="ＭＳ Ｐゴシック" pitchFamily="-110" charset="-128"/>
                <a:cs typeface="ＭＳ Ｐゴシック" pitchFamily="-110" charset="-128"/>
              </a:rPr>
              <a:t>software on servers and storage systems slows backups. A system man ager</a:t>
            </a:r>
          </a:p>
          <a:p>
            <a:r>
              <a:rPr lang="en-US" b="0" dirty="0" smtClean="0">
                <a:latin typeface="Arial" pitchFamily="-110" charset="0"/>
                <a:ea typeface="ＭＳ Ｐゴシック" pitchFamily="-110" charset="-128"/>
                <a:cs typeface="ＭＳ Ｐゴシック" pitchFamily="-110" charset="-128"/>
              </a:rPr>
              <a:t>configures the appliance to accept requests from specified clients, for which</a:t>
            </a:r>
          </a:p>
          <a:p>
            <a:r>
              <a:rPr lang="en-US" b="0" dirty="0" smtClean="0">
                <a:latin typeface="Arial" pitchFamily="-110" charset="0"/>
                <a:ea typeface="ＭＳ Ｐゴシック" pitchFamily="-110" charset="-128"/>
                <a:cs typeface="ＭＳ Ｐゴシック" pitchFamily="-110" charset="-128"/>
              </a:rPr>
              <a:t>unencrypted data are supplied.</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Library-based tape encryption</a:t>
            </a:r>
            <a:r>
              <a:rPr lang="en-US" b="0" dirty="0" smtClean="0">
                <a:latin typeface="Arial" pitchFamily="-110" charset="0"/>
                <a:ea typeface="ＭＳ Ｐゴシック" pitchFamily="-110" charset="-128"/>
                <a:cs typeface="ＭＳ Ｐゴシック" pitchFamily="-110" charset="-128"/>
              </a:rPr>
              <a:t>: This is provided by means of a co-processor board</a:t>
            </a:r>
          </a:p>
          <a:p>
            <a:r>
              <a:rPr lang="en-US" b="0" dirty="0" smtClean="0">
                <a:latin typeface="Arial" pitchFamily="-110" charset="0"/>
                <a:ea typeface="ＭＳ Ｐゴシック" pitchFamily="-110" charset="-128"/>
                <a:cs typeface="ＭＳ Ｐゴシック" pitchFamily="-110" charset="-128"/>
              </a:rPr>
              <a:t>embedded in the tape drive and tape library hardware. The co-processor encrypts</a:t>
            </a:r>
          </a:p>
          <a:p>
            <a:r>
              <a:rPr lang="en-US" b="0" dirty="0" smtClean="0">
                <a:latin typeface="Arial" pitchFamily="-110" charset="0"/>
                <a:ea typeface="ＭＳ Ｐゴシック" pitchFamily="-110" charset="-128"/>
                <a:cs typeface="ＭＳ Ｐゴシック" pitchFamily="-110" charset="-128"/>
              </a:rPr>
              <a:t>data using a </a:t>
            </a:r>
            <a:r>
              <a:rPr lang="en-US" b="0" dirty="0" err="1" smtClean="0">
                <a:latin typeface="Arial" pitchFamily="-110" charset="0"/>
                <a:ea typeface="ＭＳ Ｐゴシック" pitchFamily="-110" charset="-128"/>
                <a:cs typeface="ＭＳ Ｐゴシック" pitchFamily="-110" charset="-128"/>
              </a:rPr>
              <a:t>nonreadable</a:t>
            </a:r>
            <a:r>
              <a:rPr lang="en-US" b="0" dirty="0" smtClean="0">
                <a:latin typeface="Arial" pitchFamily="-110" charset="0"/>
                <a:ea typeface="ＭＳ Ｐゴシック" pitchFamily="-110" charset="-128"/>
                <a:cs typeface="ＭＳ Ｐゴシック" pitchFamily="-110" charset="-128"/>
              </a:rPr>
              <a:t> key configured into the board. The tapes can then be sent</a:t>
            </a:r>
          </a:p>
          <a:p>
            <a:r>
              <a:rPr lang="en-US" b="0" dirty="0" smtClean="0">
                <a:latin typeface="Arial" pitchFamily="-110" charset="0"/>
                <a:ea typeface="ＭＳ Ｐゴシック" pitchFamily="-110" charset="-128"/>
                <a:cs typeface="ＭＳ Ｐゴシック" pitchFamily="-110" charset="-128"/>
              </a:rPr>
              <a:t>off-site to a facility that has the same tape drive hardware. The key can be exported</a:t>
            </a:r>
          </a:p>
          <a:p>
            <a:r>
              <a:rPr lang="en-US" b="0" dirty="0" smtClean="0">
                <a:latin typeface="Arial" pitchFamily="-110" charset="0"/>
                <a:ea typeface="ＭＳ Ｐゴシック" pitchFamily="-110" charset="-128"/>
                <a:cs typeface="ＭＳ Ｐゴシック" pitchFamily="-110" charset="-128"/>
              </a:rPr>
              <a:t>via secure e-mail or a small flash drive that is transported securely. If the matching</a:t>
            </a:r>
          </a:p>
          <a:p>
            <a:r>
              <a:rPr lang="en-US" b="0" dirty="0" smtClean="0">
                <a:latin typeface="Arial" pitchFamily="-110" charset="0"/>
                <a:ea typeface="ＭＳ Ｐゴシック" pitchFamily="-110" charset="-128"/>
                <a:cs typeface="ＭＳ Ｐゴシック" pitchFamily="-110" charset="-128"/>
              </a:rPr>
              <a:t>tape drive hardware co-processor is not available at the other site, the target facility</a:t>
            </a:r>
          </a:p>
          <a:p>
            <a:r>
              <a:rPr lang="en-US" b="0" dirty="0" smtClean="0">
                <a:latin typeface="Arial" pitchFamily="-110" charset="0"/>
                <a:ea typeface="ＭＳ Ｐゴシック" pitchFamily="-110" charset="-128"/>
                <a:cs typeface="ＭＳ Ｐゴシック" pitchFamily="-110" charset="-128"/>
              </a:rPr>
              <a:t>can use the key in a software decryption package to recover the data.</a:t>
            </a:r>
          </a:p>
          <a:p>
            <a:endParaRPr lang="en-US" b="0" dirty="0" smtClean="0">
              <a:latin typeface="Arial" pitchFamily="-110" charset="0"/>
              <a:ea typeface="ＭＳ Ｐゴシック" pitchFamily="-110" charset="-128"/>
              <a:cs typeface="ＭＳ Ｐゴシック" pitchFamily="-110" charset="-128"/>
            </a:endParaRPr>
          </a:p>
          <a:p>
            <a:r>
              <a:rPr lang="en-US" b="0" dirty="0" smtClean="0">
                <a:latin typeface="Arial" pitchFamily="-110" charset="0"/>
                <a:ea typeface="ＭＳ Ｐゴシック" pitchFamily="-110" charset="-128"/>
                <a:cs typeface="ＭＳ Ｐゴシック" pitchFamily="-110" charset="-128"/>
              </a:rPr>
              <a:t>• </a:t>
            </a:r>
            <a:r>
              <a:rPr lang="en-US" b="1" dirty="0" smtClean="0">
                <a:latin typeface="Arial" pitchFamily="-110" charset="0"/>
                <a:ea typeface="ＭＳ Ｐゴシック" pitchFamily="-110" charset="-128"/>
                <a:cs typeface="ＭＳ Ｐゴシック" pitchFamily="-110" charset="-128"/>
              </a:rPr>
              <a:t>Background laptop and PC data encryption</a:t>
            </a:r>
            <a:r>
              <a:rPr lang="en-US" b="0" dirty="0" smtClean="0">
                <a:latin typeface="Arial" pitchFamily="-110" charset="0"/>
                <a:ea typeface="ＭＳ Ｐゴシック" pitchFamily="-110" charset="-128"/>
                <a:cs typeface="ＭＳ Ｐゴシック" pitchFamily="-110" charset="-128"/>
              </a:rPr>
              <a:t>: A number of vendors offer software</a:t>
            </a:r>
          </a:p>
          <a:p>
            <a:r>
              <a:rPr lang="en-US" b="0" dirty="0" smtClean="0">
                <a:latin typeface="Arial" pitchFamily="-110" charset="0"/>
                <a:ea typeface="ＭＳ Ｐゴシック" pitchFamily="-110" charset="-128"/>
                <a:cs typeface="ＭＳ Ｐゴシック" pitchFamily="-110" charset="-128"/>
              </a:rPr>
              <a:t>products that provide encryption that is transparent to the application and</a:t>
            </a:r>
          </a:p>
          <a:p>
            <a:r>
              <a:rPr lang="en-US" b="0" dirty="0" smtClean="0">
                <a:latin typeface="Arial" pitchFamily="-110" charset="0"/>
                <a:ea typeface="ＭＳ Ｐゴシック" pitchFamily="-110" charset="-128"/>
                <a:cs typeface="ＭＳ Ｐゴシック" pitchFamily="-110" charset="-128"/>
              </a:rPr>
              <a:t>the user. Some products encrypt all or designated files and folders. </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Other</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products, such as Windows BitLocker and </a:t>
            </a:r>
            <a:r>
              <a:rPr lang="en-US" sz="1200" kern="1200" dirty="0" err="1" smtClean="0">
                <a:solidFill>
                  <a:schemeClr val="tx1"/>
                </a:solidFill>
                <a:effectLst/>
                <a:latin typeface="Arial" pitchFamily="-108" charset="0"/>
                <a:ea typeface="ＭＳ Ｐゴシック" pitchFamily="33" charset="-128"/>
                <a:cs typeface="ＭＳ Ｐゴシック" pitchFamily="33" charset="-128"/>
              </a:rPr>
              <a:t>MacOS</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a:t>
            </a:r>
            <a:r>
              <a:rPr lang="en-US" sz="1200" kern="1200" dirty="0" err="1" smtClean="0">
                <a:solidFill>
                  <a:schemeClr val="tx1"/>
                </a:solidFill>
                <a:effectLst/>
                <a:latin typeface="Arial" pitchFamily="-108" charset="0"/>
                <a:ea typeface="ＭＳ Ｐゴシック" pitchFamily="33" charset="-128"/>
                <a:cs typeface="ＭＳ Ｐゴシック" pitchFamily="33" charset="-128"/>
              </a:rPr>
              <a:t>FileVault</a:t>
            </a:r>
            <a:r>
              <a:rPr lang="en-US" sz="1200" kern="1200" dirty="0" smtClean="0">
                <a:solidFill>
                  <a:schemeClr val="tx1"/>
                </a:solidFill>
                <a:effectLst/>
                <a:latin typeface="Arial" pitchFamily="-108" charset="0"/>
                <a:ea typeface="ＭＳ Ｐゴシック" pitchFamily="33" charset="-128"/>
                <a:cs typeface="ＭＳ Ｐゴシック" pitchFamily="33" charset="-128"/>
              </a:rPr>
              <a:t>, encrypt an entire</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disk or disk image located on either the user’s hard drive or maintained on a</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network storage device, with all data on the virtual disk encrypted. Various key</a:t>
            </a:r>
          </a:p>
          <a:p>
            <a:r>
              <a:rPr lang="en-US" sz="1200" kern="1200" dirty="0" smtClean="0">
                <a:solidFill>
                  <a:schemeClr val="tx1"/>
                </a:solidFill>
                <a:effectLst/>
                <a:latin typeface="Arial" pitchFamily="-108" charset="0"/>
                <a:ea typeface="ＭＳ Ｐゴシック" pitchFamily="33" charset="-128"/>
                <a:cs typeface="ＭＳ Ｐゴシック" pitchFamily="33" charset="-128"/>
              </a:rPr>
              <a:t>management solutions are offered to restrict access to the owner of the data.</a:t>
            </a:r>
          </a:p>
          <a:p>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6468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a:t>
            </a:r>
            <a:r>
              <a:rPr lang="en-US" dirty="0" smtClean="0">
                <a:latin typeface="Times New Roman" pitchFamily="-107" charset="0"/>
              </a:rPr>
              <a:t>2 </a:t>
            </a:r>
            <a:r>
              <a:rPr lang="en-US" dirty="0">
                <a:latin typeface="Times New Roman" pitchFamily="-107" charset="0"/>
              </a:rPr>
              <a:t>summary.</a:t>
            </a:r>
          </a:p>
        </p:txBody>
      </p:sp>
    </p:spTree>
    <p:extLst>
      <p:ext uri="{BB962C8B-B14F-4D97-AF65-F5344CB8AC3E}">
        <p14:creationId xmlns:p14="http://schemas.microsoft.com/office/powerpoint/2010/main" val="119207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FCCCCE1-B904-464B-87D7-B8E46ED0FF11}" type="slidenum">
              <a:rPr lang="ar-SA" smtClean="0"/>
              <a:pPr eaLnBrk="1" hangingPunct="1"/>
              <a:t>5</a:t>
            </a:fld>
            <a:endParaRPr lang="en-AU"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smtClean="0"/>
              <a:t>Briefly review some terminology used throughout the course. </a:t>
            </a:r>
          </a:p>
        </p:txBody>
      </p:sp>
    </p:spTree>
    <p:extLst>
      <p:ext uri="{BB962C8B-B14F-4D97-AF65-F5344CB8AC3E}">
        <p14:creationId xmlns:p14="http://schemas.microsoft.com/office/powerpoint/2010/main" val="171001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C1BE9F-ADEE-204B-9924-0E88CCB94F1B}" type="slidenum">
              <a:rPr lang="en-AU">
                <a:latin typeface="Arial" pitchFamily="-110" charset="0"/>
              </a:rPr>
              <a:pPr/>
              <a:t>6</a:t>
            </a:fld>
            <a:endParaRPr lang="en-AU">
              <a:latin typeface="Arial" pitchFamily="-110"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latin typeface="Arial" pitchFamily="-110" charset="0"/>
                <a:ea typeface="ＭＳ Ｐゴシック" pitchFamily="-110" charset="-128"/>
                <a:cs typeface="ＭＳ Ｐゴシック" pitchFamily="-110" charset="-128"/>
              </a:rPr>
              <a:t>There are two general approaches to attacking a symmetric encryption</a:t>
            </a:r>
          </a:p>
          <a:p>
            <a:pPr eaLnBrk="1" hangingPunct="1"/>
            <a:r>
              <a:rPr lang="en-US" b="0" dirty="0" smtClean="0">
                <a:latin typeface="Arial" pitchFamily="-110" charset="0"/>
                <a:ea typeface="ＭＳ Ｐゴシック" pitchFamily="-110" charset="-128"/>
                <a:cs typeface="ＭＳ Ｐゴシック" pitchFamily="-110" charset="-128"/>
              </a:rPr>
              <a:t>scheme. The first attack is known as </a:t>
            </a:r>
            <a:r>
              <a:rPr lang="en-US" b="1" dirty="0" smtClean="0">
                <a:latin typeface="Arial" pitchFamily="-110" charset="0"/>
                <a:ea typeface="ＭＳ Ｐゴシック" pitchFamily="-110" charset="-128"/>
                <a:cs typeface="ＭＳ Ｐゴシック" pitchFamily="-110" charset="-128"/>
              </a:rPr>
              <a:t>cryptanalysis</a:t>
            </a:r>
            <a:r>
              <a:rPr lang="en-US" b="0" dirty="0" smtClean="0">
                <a:latin typeface="Arial" pitchFamily="-110" charset="0"/>
                <a:ea typeface="ＭＳ Ｐゴシック" pitchFamily="-110" charset="-128"/>
                <a:cs typeface="ＭＳ Ｐゴシック" pitchFamily="-110" charset="-128"/>
              </a:rPr>
              <a:t>. Cryptanalytic attacks rely on</a:t>
            </a:r>
          </a:p>
          <a:p>
            <a:pPr eaLnBrk="1" hangingPunct="1"/>
            <a:r>
              <a:rPr lang="en-US" b="0" dirty="0" smtClean="0">
                <a:latin typeface="Arial" pitchFamily="-110" charset="0"/>
                <a:ea typeface="ＭＳ Ｐゴシック" pitchFamily="-110" charset="-128"/>
                <a:cs typeface="ＭＳ Ｐゴシック" pitchFamily="-110" charset="-128"/>
              </a:rPr>
              <a:t>the nature of the algorithm plus perhaps some knowledge of the general characteristics</a:t>
            </a:r>
          </a:p>
          <a:p>
            <a:pPr eaLnBrk="1" hangingPunct="1"/>
            <a:r>
              <a:rPr lang="en-US" b="0" dirty="0" smtClean="0">
                <a:latin typeface="Arial" pitchFamily="-110" charset="0"/>
                <a:ea typeface="ＭＳ Ｐゴシック" pitchFamily="-110" charset="-128"/>
                <a:cs typeface="ＭＳ Ｐゴシック" pitchFamily="-110" charset="-128"/>
              </a:rPr>
              <a:t>of the plaintext or even some sample plaintext-</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pairs. This type of</a:t>
            </a:r>
          </a:p>
          <a:p>
            <a:pPr eaLnBrk="1" hangingPunct="1"/>
            <a:r>
              <a:rPr lang="en-US" b="0" dirty="0" smtClean="0">
                <a:latin typeface="Arial" pitchFamily="-110" charset="0"/>
                <a:ea typeface="ＭＳ Ｐゴシック" pitchFamily="-110" charset="-128"/>
                <a:cs typeface="ＭＳ Ｐゴシック" pitchFamily="-110" charset="-128"/>
              </a:rPr>
              <a:t>attack exploits the characteristics of the algorithm to attempt to deduce a specific</a:t>
            </a:r>
          </a:p>
          <a:p>
            <a:pPr eaLnBrk="1" hangingPunct="1"/>
            <a:r>
              <a:rPr lang="en-US" b="0" dirty="0" smtClean="0">
                <a:latin typeface="Arial" pitchFamily="-110" charset="0"/>
                <a:ea typeface="ＭＳ Ｐゴシック" pitchFamily="-110" charset="-128"/>
                <a:cs typeface="ＭＳ Ｐゴシック" pitchFamily="-110" charset="-128"/>
              </a:rPr>
              <a:t>plaintext or to deduce the key being used. If the attack succeeds in deducing the</a:t>
            </a:r>
          </a:p>
          <a:p>
            <a:pPr eaLnBrk="1" hangingPunct="1"/>
            <a:r>
              <a:rPr lang="en-US" b="0" dirty="0" smtClean="0">
                <a:latin typeface="Arial" pitchFamily="-110" charset="0"/>
                <a:ea typeface="ＭＳ Ｐゴシック" pitchFamily="-110" charset="-128"/>
                <a:cs typeface="ＭＳ Ｐゴシック" pitchFamily="-110" charset="-128"/>
              </a:rPr>
              <a:t>key, the effect is catastrophic: All future and past messages encrypted with that key</a:t>
            </a:r>
          </a:p>
          <a:p>
            <a:pPr eaLnBrk="1" hangingPunct="1"/>
            <a:r>
              <a:rPr lang="en-US" b="0" dirty="0" smtClean="0">
                <a:latin typeface="Arial" pitchFamily="-110" charset="0"/>
                <a:ea typeface="ＭＳ Ｐゴシック" pitchFamily="-110" charset="-128"/>
                <a:cs typeface="ＭＳ Ｐゴシック" pitchFamily="-110" charset="-128"/>
              </a:rPr>
              <a:t>are compromised.</a:t>
            </a:r>
          </a:p>
          <a:p>
            <a:pPr eaLnBrk="1" hangingPunct="1"/>
            <a:endParaRPr lang="en-US" dirty="0" smtClean="0">
              <a:latin typeface="Arial" pitchFamily="-110" charset="0"/>
              <a:ea typeface="ＭＳ Ｐゴシック" pitchFamily="-110" charset="-128"/>
              <a:cs typeface="ＭＳ Ｐゴシック" pitchFamily="-110" charset="-128"/>
            </a:endParaRPr>
          </a:p>
          <a:p>
            <a:pPr eaLnBrk="1" hangingPunct="1"/>
            <a:r>
              <a:rPr lang="en-US" b="0" dirty="0" smtClean="0">
                <a:latin typeface="Arial" pitchFamily="-110" charset="0"/>
                <a:ea typeface="ＭＳ Ｐゴシック" pitchFamily="-110" charset="-128"/>
                <a:cs typeface="ＭＳ Ｐゴシック" pitchFamily="-110" charset="-128"/>
              </a:rPr>
              <a:t>The second method, known as the </a:t>
            </a:r>
            <a:r>
              <a:rPr lang="en-US" b="1" dirty="0" smtClean="0">
                <a:latin typeface="Arial" pitchFamily="-110" charset="0"/>
                <a:ea typeface="ＭＳ Ｐゴシック" pitchFamily="-110" charset="-128"/>
                <a:cs typeface="ＭＳ Ｐゴシック" pitchFamily="-110" charset="-128"/>
              </a:rPr>
              <a:t>brute-force attack</a:t>
            </a:r>
            <a:r>
              <a:rPr lang="en-US" b="0" dirty="0" smtClean="0">
                <a:latin typeface="Arial" pitchFamily="-110" charset="0"/>
                <a:ea typeface="ＭＳ Ｐゴシック" pitchFamily="-110" charset="-128"/>
                <a:cs typeface="ＭＳ Ｐゴシック" pitchFamily="-110" charset="-128"/>
              </a:rPr>
              <a:t>, is to try every possible</a:t>
            </a:r>
          </a:p>
          <a:p>
            <a:pPr eaLnBrk="1" hangingPunct="1"/>
            <a:r>
              <a:rPr lang="en-US" b="0" dirty="0" smtClean="0">
                <a:latin typeface="Arial" pitchFamily="-110" charset="0"/>
                <a:ea typeface="ＭＳ Ｐゴシック" pitchFamily="-110" charset="-128"/>
                <a:cs typeface="ＭＳ Ｐゴシック" pitchFamily="-110" charset="-128"/>
              </a:rPr>
              <a:t>key on a piece of </a:t>
            </a:r>
            <a:r>
              <a:rPr lang="en-US" b="0" dirty="0" err="1" smtClean="0">
                <a:latin typeface="Arial" pitchFamily="-110" charset="0"/>
                <a:ea typeface="ＭＳ Ｐゴシック" pitchFamily="-110" charset="-128"/>
                <a:cs typeface="ＭＳ Ｐゴシック" pitchFamily="-110" charset="-128"/>
              </a:rPr>
              <a:t>ciphertext</a:t>
            </a:r>
            <a:r>
              <a:rPr lang="en-US" b="0" dirty="0" smtClean="0">
                <a:latin typeface="Arial" pitchFamily="-110" charset="0"/>
                <a:ea typeface="ＭＳ Ｐゴシック" pitchFamily="-110" charset="-128"/>
                <a:cs typeface="ＭＳ Ｐゴシック" pitchFamily="-110" charset="-128"/>
              </a:rPr>
              <a:t> until an intelligible translation into plaintext is obtained.</a:t>
            </a:r>
          </a:p>
          <a:p>
            <a:pPr eaLnBrk="1" hangingPunct="1"/>
            <a:r>
              <a:rPr lang="en-US" b="0" dirty="0" smtClean="0">
                <a:latin typeface="Arial" pitchFamily="-110" charset="0"/>
                <a:ea typeface="ＭＳ Ｐゴシック" pitchFamily="-110" charset="-128"/>
                <a:cs typeface="ＭＳ Ｐゴシック" pitchFamily="-110" charset="-128"/>
              </a:rPr>
              <a:t>On average, half of all possible keys must be tried to achieve success. </a:t>
            </a:r>
            <a:endParaRPr lang="en-US" b="0" dirty="0" smtClean="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8652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5C0BDE-021F-444B-B1B1-1FE17C066477}" type="slidenum">
              <a:rPr lang="ar-SA" altLang="en-US"/>
              <a:pPr eaLnBrk="1" hangingPunct="1"/>
              <a:t>7</a:t>
            </a:fld>
            <a:endParaRPr lang="en-AU" altLang="en-US"/>
          </a:p>
        </p:txBody>
      </p:sp>
      <p:sp>
        <p:nvSpPr>
          <p:cNvPr id="46083" name="Rectangle 2"/>
          <p:cNvSpPr>
            <a:spLocks noRo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In this section and the next, we examine a sampling of what might be called classical encryption</a:t>
            </a:r>
          </a:p>
          <a:p>
            <a:pPr eaLnBrk="1" hangingPunct="1"/>
            <a:r>
              <a:rPr lang="en-AU" altLang="en-US" smtClean="0"/>
              <a:t>techniques. A study of these techniques enables us to illustrate the basic approaches to</a:t>
            </a:r>
          </a:p>
          <a:p>
            <a:pPr eaLnBrk="1" hangingPunct="1"/>
            <a:r>
              <a:rPr lang="en-AU" altLang="en-US" smtClean="0"/>
              <a:t>symmetric encryption used today and the types of cryptanalytic attacks that must be anticipated.</a:t>
            </a:r>
          </a:p>
          <a:p>
            <a:pPr eaLnBrk="1" hangingPunct="1"/>
            <a:r>
              <a:rPr lang="en-AU" altLang="en-US" smtClean="0"/>
              <a:t>The two basic building blocks of all encryption techniques: substitution and transposition.</a:t>
            </a:r>
          </a:p>
          <a:p>
            <a:pPr eaLnBrk="1" hangingPunct="1"/>
            <a:r>
              <a:rPr lang="en-AU" altLang="en-US" smtClean="0"/>
              <a:t>We examine these in the next two sections. Finally, we discuss a system that combine both</a:t>
            </a:r>
          </a:p>
          <a:p>
            <a:pPr eaLnBrk="1" hangingPunct="1"/>
            <a:r>
              <a:rPr lang="en-AU" altLang="en-US" smtClean="0"/>
              <a:t>substitution and transposition.</a:t>
            </a:r>
          </a:p>
          <a:p>
            <a:pPr eaLnBrk="1" hangingPunct="1"/>
            <a:endParaRPr lang="en-AU" altLang="en-US" smtClean="0"/>
          </a:p>
        </p:txBody>
      </p:sp>
    </p:spTree>
    <p:extLst>
      <p:ext uri="{BB962C8B-B14F-4D97-AF65-F5344CB8AC3E}">
        <p14:creationId xmlns:p14="http://schemas.microsoft.com/office/powerpoint/2010/main" val="126321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2D5752-FED9-4DD2-8D8B-B9793E145F23}" type="slidenum">
              <a:rPr lang="ar-SA" altLang="en-US"/>
              <a:pPr eaLnBrk="1" hangingPunct="1"/>
              <a:t>8</a:t>
            </a:fld>
            <a:endParaRPr lang="en-AU" altLang="en-US"/>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en-US" i="1" smtClean="0"/>
              <a:t>Gallic Wars</a:t>
            </a:r>
            <a:r>
              <a:rPr lang="en-AU" altLang="en-US" smtClean="0"/>
              <a:t> (cf. Kahn pp83-84). Still call any cipher using a simple letter shift a </a:t>
            </a:r>
            <a:r>
              <a:rPr lang="en-AU" altLang="en-US" b="1" smtClean="0"/>
              <a:t>caesar cipher</a:t>
            </a:r>
            <a:r>
              <a:rPr lang="en-AU" altLang="en-US" smtClean="0"/>
              <a:t>, not just those with shift 3. </a:t>
            </a:r>
          </a:p>
          <a:p>
            <a:pPr eaLnBrk="1" hangingPunct="1"/>
            <a:endParaRPr lang="en-US" altLang="en-US" smtClean="0"/>
          </a:p>
          <a:p>
            <a:pPr eaLnBrk="1" hangingPunct="1"/>
            <a:r>
              <a:rPr lang="en-US" altLang="en-US" smtClean="0"/>
              <a:t>Note: </a:t>
            </a:r>
            <a:r>
              <a:rPr lang="en-AU" altLang="en-US" smtClean="0"/>
              <a:t>when letters are involved, the following conventions are used in this course: Plaintext is always in lowercase; ciphertext is in uppercase; key values are in italicized lowercase.</a:t>
            </a:r>
          </a:p>
          <a:p>
            <a:pPr eaLnBrk="1" hangingPunct="1"/>
            <a:endParaRPr lang="en-AU" altLang="en-US" smtClean="0"/>
          </a:p>
        </p:txBody>
      </p:sp>
    </p:spTree>
    <p:extLst>
      <p:ext uri="{BB962C8B-B14F-4D97-AF65-F5344CB8AC3E}">
        <p14:creationId xmlns:p14="http://schemas.microsoft.com/office/powerpoint/2010/main" val="86799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39DFAB-CF80-4590-87BF-2499B0D33FF8}" type="slidenum">
              <a:rPr lang="ar-SA" altLang="en-US"/>
              <a:pPr eaLnBrk="1" hangingPunct="1"/>
              <a:t>9</a:t>
            </a:fld>
            <a:endParaRPr lang="en-AU" altLang="en-US"/>
          </a:p>
        </p:txBody>
      </p:sp>
      <p:sp>
        <p:nvSpPr>
          <p:cNvPr id="48131" name="Rectangle 2"/>
          <p:cNvSpPr>
            <a:spLocks noRo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t>This mathematical description uses </a:t>
            </a:r>
            <a:r>
              <a:rPr lang="en-AU" altLang="en-US" b="1" smtClean="0"/>
              <a:t>modulo arithmetic</a:t>
            </a:r>
            <a:r>
              <a:rPr lang="en-AU" altLang="en-US" smtClean="0"/>
              <a:t> (ie clock arithmetic). Here, when you reach Z you go back to A and start again. Mod 26 implies that when you reach 26, you use 0 instead (ie the letter after Z, or 25 + 1 goes to A or 0). </a:t>
            </a:r>
          </a:p>
          <a:p>
            <a:pPr eaLnBrk="1" hangingPunct="1"/>
            <a:endParaRPr lang="en-AU" altLang="en-US" smtClean="0"/>
          </a:p>
          <a:p>
            <a:pPr eaLnBrk="1" hangingPunct="1"/>
            <a:r>
              <a:rPr lang="en-AU" altLang="en-US" smtClean="0"/>
              <a:t>Example: howdy (7,14,22,3,24) encrypted using key </a:t>
            </a:r>
            <a:r>
              <a:rPr lang="en-AU" altLang="en-US" i="1" smtClean="0"/>
              <a:t>f</a:t>
            </a:r>
            <a:r>
              <a:rPr lang="en-AU" altLang="en-US" smtClean="0"/>
              <a:t> (5) is MTBID</a:t>
            </a:r>
          </a:p>
        </p:txBody>
      </p:sp>
    </p:spTree>
    <p:extLst>
      <p:ext uri="{BB962C8B-B14F-4D97-AF65-F5344CB8AC3E}">
        <p14:creationId xmlns:p14="http://schemas.microsoft.com/office/powerpoint/2010/main" val="1774941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a:t>
            </a:r>
            <a:r>
              <a:rPr lang="en-US" sz="2400" dirty="0" smtClean="0">
                <a:solidFill>
                  <a:schemeClr val="tx2"/>
                </a:solidFill>
                <a:effectLst>
                  <a:outerShdw blurRad="63500" dist="38100" dir="5400000" algn="t" rotWithShape="0">
                    <a:prstClr val="black">
                      <a:alpha val="25000"/>
                    </a:prstClr>
                  </a:outerShdw>
                </a:effectLst>
                <a:latin typeface="+mn-lt"/>
                <a:ea typeface="+mj-ea"/>
                <a:cs typeface="+mj-cs"/>
              </a:rPr>
              <a:t>Edition, Global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AU" altLang="en-US" smtClean="0"/>
              <a:t>Cryptanalysis of Caesar Cipher </a:t>
            </a:r>
          </a:p>
        </p:txBody>
      </p:sp>
      <p:sp>
        <p:nvSpPr>
          <p:cNvPr id="68611" name="Rectangle 3"/>
          <p:cNvSpPr>
            <a:spLocks noGrp="1" noChangeArrowheads="1"/>
          </p:cNvSpPr>
          <p:nvPr>
            <p:ph type="body" idx="1"/>
          </p:nvPr>
        </p:nvSpPr>
        <p:spPr/>
        <p:txBody>
          <a:bodyPr/>
          <a:lstStyle/>
          <a:p>
            <a:pPr eaLnBrk="1" hangingPunct="1"/>
            <a:r>
              <a:rPr lang="en-AU" altLang="en-US" smtClean="0"/>
              <a:t>only have 26 possible ciphers </a:t>
            </a:r>
          </a:p>
          <a:p>
            <a:pPr lvl="1" eaLnBrk="1" hangingPunct="1"/>
            <a:r>
              <a:rPr lang="en-AU" altLang="en-US" smtClean="0"/>
              <a:t>A maps to A,B,..Z </a:t>
            </a:r>
          </a:p>
          <a:p>
            <a:pPr eaLnBrk="1" hangingPunct="1"/>
            <a:r>
              <a:rPr lang="en-AU" altLang="en-US" smtClean="0"/>
              <a:t>could simply try each in turn </a:t>
            </a:r>
          </a:p>
          <a:p>
            <a:pPr eaLnBrk="1" hangingPunct="1"/>
            <a:r>
              <a:rPr lang="en-AU" altLang="en-US" smtClean="0"/>
              <a:t>a </a:t>
            </a:r>
            <a:r>
              <a:rPr lang="en-AU" altLang="en-US" b="1" smtClean="0"/>
              <a:t>brute force search</a:t>
            </a:r>
            <a:r>
              <a:rPr lang="en-AU" altLang="en-US" smtClean="0"/>
              <a:t> </a:t>
            </a:r>
          </a:p>
          <a:p>
            <a:pPr eaLnBrk="1" hangingPunct="1"/>
            <a:r>
              <a:rPr lang="en-AU" altLang="en-US" smtClean="0"/>
              <a:t>given ciphertext, just try all shifts of letters</a:t>
            </a:r>
          </a:p>
          <a:p>
            <a:pPr eaLnBrk="1" hangingPunct="1"/>
            <a:r>
              <a:rPr lang="en-US" altLang="en-US" smtClean="0"/>
              <a:t>do need to recognize when have plaintext</a:t>
            </a:r>
            <a:endParaRPr lang="en-AU" altLang="en-US" smtClean="0"/>
          </a:p>
          <a:p>
            <a:pPr eaLnBrk="1" hangingPunct="1"/>
            <a:r>
              <a:rPr lang="en-AU" altLang="en-US" smtClean="0"/>
              <a:t>eg. break ciphertext "GCUA VQ DTGCM"</a:t>
            </a:r>
          </a:p>
        </p:txBody>
      </p:sp>
      <p:sp>
        <p:nvSpPr>
          <p:cNvPr id="184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72A527-E01E-4A72-87C8-738D793D4E0D}" type="slidenum">
              <a:rPr lang="ar-SA" altLang="en-US"/>
              <a:pPr eaLnBrk="1" hangingPunct="1"/>
              <a:t>10</a:t>
            </a:fld>
            <a:endParaRPr lang="en-AU" altLang="en-US"/>
          </a:p>
        </p:txBody>
      </p:sp>
    </p:spTree>
    <p:extLst>
      <p:ext uri="{BB962C8B-B14F-4D97-AF65-F5344CB8AC3E}">
        <p14:creationId xmlns:p14="http://schemas.microsoft.com/office/powerpoint/2010/main" val="45135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61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6861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861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68611">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861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8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AU" altLang="en-US" sz="4000" smtClean="0"/>
              <a:t>Language Redundancy and Cryptanalysis</a:t>
            </a:r>
          </a:p>
        </p:txBody>
      </p:sp>
      <p:sp>
        <p:nvSpPr>
          <p:cNvPr id="72707" name="Rectangle 3"/>
          <p:cNvSpPr>
            <a:spLocks noGrp="1" noChangeArrowheads="1"/>
          </p:cNvSpPr>
          <p:nvPr>
            <p:ph type="body" idx="1"/>
          </p:nvPr>
        </p:nvSpPr>
        <p:spPr/>
        <p:txBody>
          <a:bodyPr/>
          <a:lstStyle/>
          <a:p>
            <a:pPr eaLnBrk="1" hangingPunct="1">
              <a:lnSpc>
                <a:spcPct val="90000"/>
              </a:lnSpc>
            </a:pPr>
            <a:r>
              <a:rPr lang="en-AU" altLang="en-US" sz="2800" smtClean="0"/>
              <a:t>human languages are </a:t>
            </a:r>
            <a:r>
              <a:rPr lang="en-AU" altLang="en-US" sz="2800" b="1" smtClean="0"/>
              <a:t>redundant</a:t>
            </a:r>
            <a:r>
              <a:rPr lang="en-AU" altLang="en-US" sz="2800" smtClean="0"/>
              <a:t> </a:t>
            </a:r>
          </a:p>
          <a:p>
            <a:pPr eaLnBrk="1" hangingPunct="1">
              <a:lnSpc>
                <a:spcPct val="90000"/>
              </a:lnSpc>
            </a:pPr>
            <a:r>
              <a:rPr lang="en-AU" altLang="en-US" sz="2800" smtClean="0"/>
              <a:t>eg "th lrd s m shphrd shll nt wnt" </a:t>
            </a:r>
          </a:p>
          <a:p>
            <a:pPr eaLnBrk="1" hangingPunct="1">
              <a:lnSpc>
                <a:spcPct val="90000"/>
              </a:lnSpc>
            </a:pPr>
            <a:r>
              <a:rPr lang="en-AU" altLang="en-US" sz="2800" smtClean="0"/>
              <a:t>letters are not equally commonly used </a:t>
            </a:r>
          </a:p>
          <a:p>
            <a:pPr eaLnBrk="1" hangingPunct="1">
              <a:lnSpc>
                <a:spcPct val="90000"/>
              </a:lnSpc>
            </a:pPr>
            <a:r>
              <a:rPr lang="en-AU" altLang="en-US" sz="2800" smtClean="0"/>
              <a:t>in English </a:t>
            </a:r>
            <a:r>
              <a:rPr lang="en-AU" altLang="en-US" sz="2800" b="1" smtClean="0"/>
              <a:t>e</a:t>
            </a:r>
            <a:r>
              <a:rPr lang="en-AU" altLang="en-US" sz="2800" smtClean="0"/>
              <a:t> is by far the most common letter </a:t>
            </a:r>
          </a:p>
          <a:p>
            <a:pPr eaLnBrk="1" hangingPunct="1">
              <a:lnSpc>
                <a:spcPct val="90000"/>
              </a:lnSpc>
            </a:pPr>
            <a:r>
              <a:rPr lang="en-AU" altLang="en-US" sz="2800" smtClean="0"/>
              <a:t>then T,R,N,I,O,A,S </a:t>
            </a:r>
          </a:p>
          <a:p>
            <a:pPr eaLnBrk="1" hangingPunct="1">
              <a:lnSpc>
                <a:spcPct val="90000"/>
              </a:lnSpc>
            </a:pPr>
            <a:r>
              <a:rPr lang="en-AU" altLang="en-US" sz="2800" smtClean="0"/>
              <a:t>other letters are fairly rare </a:t>
            </a:r>
          </a:p>
          <a:p>
            <a:pPr eaLnBrk="1" hangingPunct="1">
              <a:lnSpc>
                <a:spcPct val="90000"/>
              </a:lnSpc>
            </a:pPr>
            <a:r>
              <a:rPr lang="en-AU" altLang="en-US" sz="2800" smtClean="0"/>
              <a:t>cf. Z,J,K,Q,X </a:t>
            </a:r>
          </a:p>
          <a:p>
            <a:pPr eaLnBrk="1" hangingPunct="1">
              <a:lnSpc>
                <a:spcPct val="90000"/>
              </a:lnSpc>
            </a:pPr>
            <a:r>
              <a:rPr lang="en-AU" altLang="en-US" sz="2800" smtClean="0"/>
              <a:t>have tables of single, double &amp; triple letter frequencies </a:t>
            </a:r>
          </a:p>
        </p:txBody>
      </p:sp>
      <p:sp>
        <p:nvSpPr>
          <p:cNvPr id="194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0A3A79-891C-4889-B24E-0374485E0E56}" type="slidenum">
              <a:rPr lang="ar-SA" altLang="en-US"/>
              <a:pPr eaLnBrk="1" hangingPunct="1"/>
              <a:t>11</a:t>
            </a:fld>
            <a:endParaRPr lang="en-AU" altLang="en-US"/>
          </a:p>
        </p:txBody>
      </p:sp>
    </p:spTree>
    <p:extLst>
      <p:ext uri="{BB962C8B-B14F-4D97-AF65-F5344CB8AC3E}">
        <p14:creationId xmlns:p14="http://schemas.microsoft.com/office/powerpoint/2010/main" val="1124537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7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7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270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270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2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AU" altLang="en-US" smtClean="0"/>
              <a:t>English Letter Frequencies</a:t>
            </a:r>
          </a:p>
        </p:txBody>
      </p:sp>
      <p:pic>
        <p:nvPicPr>
          <p:cNvPr id="20483" name="Picture 3"/>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
        <p:nvSpPr>
          <p:cNvPr id="2048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1954D03-5A50-4BCB-A736-3C7D29DECED5}" type="slidenum">
              <a:rPr lang="ar-SA" altLang="en-US"/>
              <a:pPr eaLnBrk="1" hangingPunct="1"/>
              <a:t>12</a:t>
            </a:fld>
            <a:endParaRPr lang="en-AU" altLang="en-US"/>
          </a:p>
        </p:txBody>
      </p:sp>
    </p:spTree>
    <p:extLst>
      <p:ext uri="{BB962C8B-B14F-4D97-AF65-F5344CB8AC3E}">
        <p14:creationId xmlns:p14="http://schemas.microsoft.com/office/powerpoint/2010/main" val="2594974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AU" altLang="en-US" smtClean="0"/>
              <a:t>Use in Cryptanalysis</a:t>
            </a:r>
          </a:p>
        </p:txBody>
      </p:sp>
      <p:sp>
        <p:nvSpPr>
          <p:cNvPr id="76803" name="Rectangle 3"/>
          <p:cNvSpPr>
            <a:spLocks noGrp="1" noChangeArrowheads="1"/>
          </p:cNvSpPr>
          <p:nvPr>
            <p:ph type="body" idx="1"/>
          </p:nvPr>
        </p:nvSpPr>
        <p:spPr>
          <a:xfrm>
            <a:off x="457200" y="1341438"/>
            <a:ext cx="8229600" cy="5040312"/>
          </a:xfrm>
        </p:spPr>
        <p:txBody>
          <a:bodyPr>
            <a:normAutofit fontScale="92500" lnSpcReduction="10000"/>
          </a:bodyPr>
          <a:lstStyle/>
          <a:p>
            <a:pPr eaLnBrk="1" hangingPunct="1"/>
            <a:r>
              <a:rPr lang="en-AU" altLang="en-US" sz="2800" smtClean="0"/>
              <a:t>key concept - monoalphabetic substitution ciphers do not change relative letter frequencies </a:t>
            </a:r>
          </a:p>
          <a:p>
            <a:pPr eaLnBrk="1" hangingPunct="1"/>
            <a:r>
              <a:rPr lang="en-AU" altLang="en-US" sz="2800" smtClean="0"/>
              <a:t>discovered by Arabian scientists in 9</a:t>
            </a:r>
            <a:r>
              <a:rPr lang="en-AU" altLang="en-US" sz="2800" baseline="30000" smtClean="0"/>
              <a:t>th</a:t>
            </a:r>
            <a:r>
              <a:rPr lang="en-AU" altLang="en-US" sz="2800" smtClean="0"/>
              <a:t> century</a:t>
            </a:r>
          </a:p>
          <a:p>
            <a:pPr eaLnBrk="1" hangingPunct="1"/>
            <a:r>
              <a:rPr lang="en-AU" altLang="en-US" sz="2800" smtClean="0"/>
              <a:t>calculate letter frequencies for ciphertext</a:t>
            </a:r>
          </a:p>
          <a:p>
            <a:pPr eaLnBrk="1" hangingPunct="1"/>
            <a:r>
              <a:rPr lang="en-AU" altLang="en-US" sz="2800" smtClean="0"/>
              <a:t>compare counts/plots against known values </a:t>
            </a:r>
          </a:p>
          <a:p>
            <a:pPr eaLnBrk="1" hangingPunct="1"/>
            <a:r>
              <a:rPr lang="en-AU" altLang="en-US" sz="2800" smtClean="0"/>
              <a:t>if Caesar cipher look for common peaks/troughs </a:t>
            </a:r>
          </a:p>
          <a:p>
            <a:pPr lvl="1" eaLnBrk="1" hangingPunct="1"/>
            <a:r>
              <a:rPr lang="en-AU" altLang="en-US" sz="2400" smtClean="0"/>
              <a:t>peaks at: A-E-I triple, NO pair, RST triple</a:t>
            </a:r>
          </a:p>
          <a:p>
            <a:pPr lvl="1" eaLnBrk="1" hangingPunct="1"/>
            <a:r>
              <a:rPr lang="en-AU" altLang="en-US" sz="2400" smtClean="0"/>
              <a:t>troughs at: JK, X-Z</a:t>
            </a:r>
          </a:p>
          <a:p>
            <a:pPr eaLnBrk="1" hangingPunct="1"/>
            <a:r>
              <a:rPr lang="en-US" altLang="en-US" sz="2800" smtClean="0"/>
              <a:t>for </a:t>
            </a:r>
            <a:r>
              <a:rPr lang="en-AU" altLang="en-US" sz="2800" smtClean="0"/>
              <a:t>monoalphabetic must identify each letter</a:t>
            </a:r>
          </a:p>
          <a:p>
            <a:pPr lvl="1" eaLnBrk="1" hangingPunct="1"/>
            <a:r>
              <a:rPr lang="en-US" altLang="en-US" sz="2400" smtClean="0"/>
              <a:t>tables of common double/triple letters help</a:t>
            </a:r>
            <a:endParaRPr lang="en-AU" altLang="en-US" sz="2400" smtClean="0"/>
          </a:p>
        </p:txBody>
      </p:sp>
      <p:sp>
        <p:nvSpPr>
          <p:cNvPr id="215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F8558D-4B59-4F92-8022-237B567F8A1B}" type="slidenum">
              <a:rPr lang="ar-SA" altLang="en-US"/>
              <a:pPr eaLnBrk="1" hangingPunct="1"/>
              <a:t>13</a:t>
            </a:fld>
            <a:endParaRPr lang="en-AU" altLang="en-US"/>
          </a:p>
        </p:txBody>
      </p:sp>
    </p:spTree>
    <p:extLst>
      <p:ext uri="{BB962C8B-B14F-4D97-AF65-F5344CB8AC3E}">
        <p14:creationId xmlns:p14="http://schemas.microsoft.com/office/powerpoint/2010/main" val="4275079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80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680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680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80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68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Example Cryptanalysis</a:t>
            </a:r>
            <a:endParaRPr lang="en-AU" altLang="en-US" smtClean="0"/>
          </a:p>
        </p:txBody>
      </p:sp>
      <p:sp>
        <p:nvSpPr>
          <p:cNvPr id="78851" name="Rectangle 3"/>
          <p:cNvSpPr>
            <a:spLocks noGrp="1" noChangeArrowheads="1"/>
          </p:cNvSpPr>
          <p:nvPr>
            <p:ph type="body" idx="1"/>
          </p:nvPr>
        </p:nvSpPr>
        <p:spPr/>
        <p:txBody>
          <a:bodyPr/>
          <a:lstStyle/>
          <a:p>
            <a:pPr eaLnBrk="1" hangingPunct="1">
              <a:lnSpc>
                <a:spcPct val="90000"/>
              </a:lnSpc>
            </a:pPr>
            <a:r>
              <a:rPr lang="en-US" altLang="en-US" sz="2800" smtClean="0"/>
              <a:t>given ciphertext:</a:t>
            </a:r>
          </a:p>
          <a:p>
            <a:pPr lvl="1" eaLnBrk="1" hangingPunct="1">
              <a:lnSpc>
                <a:spcPct val="90000"/>
              </a:lnSpc>
              <a:buFontTx/>
              <a:buNone/>
            </a:pPr>
            <a:r>
              <a:rPr lang="en-AU" altLang="en-US" sz="1800" smtClean="0">
                <a:latin typeface="Courier New" panose="02070309020205020404" pitchFamily="49" charset="0"/>
              </a:rPr>
              <a:t>UZQSOVUOHXMOPVGPOZPEVSGZWSZOPFPESXUDBMETSXAIZ</a:t>
            </a:r>
          </a:p>
          <a:p>
            <a:pPr lvl="1" eaLnBrk="1" hangingPunct="1">
              <a:lnSpc>
                <a:spcPct val="90000"/>
              </a:lnSpc>
              <a:buFontTx/>
              <a:buNone/>
            </a:pPr>
            <a:r>
              <a:rPr lang="en-AU" altLang="en-US" sz="1800" smtClean="0">
                <a:latin typeface="Courier New" panose="02070309020205020404" pitchFamily="49" charset="0"/>
              </a:rPr>
              <a:t>VUEPHZHMDZSHZOWSFPAPPDTSVPQUZWYMXUZUHSX</a:t>
            </a:r>
          </a:p>
          <a:p>
            <a:pPr lvl="1" eaLnBrk="1" hangingPunct="1">
              <a:lnSpc>
                <a:spcPct val="90000"/>
              </a:lnSpc>
              <a:buFontTx/>
              <a:buNone/>
            </a:pPr>
            <a:r>
              <a:rPr lang="en-AU" altLang="en-US" sz="1800" smtClean="0">
                <a:latin typeface="Courier New" panose="02070309020205020404" pitchFamily="49" charset="0"/>
              </a:rPr>
              <a:t>EPYEPOPDZSZUFPOMBZWPFUPZHMDJUDTMOHMQ</a:t>
            </a:r>
            <a:endParaRPr lang="en-US" altLang="en-US" sz="2400" smtClean="0"/>
          </a:p>
          <a:p>
            <a:pPr eaLnBrk="1" hangingPunct="1">
              <a:lnSpc>
                <a:spcPct val="90000"/>
              </a:lnSpc>
            </a:pPr>
            <a:r>
              <a:rPr lang="en-US" altLang="en-US" sz="2800" smtClean="0"/>
              <a:t>count relative letter frequencies (see text)</a:t>
            </a:r>
          </a:p>
          <a:p>
            <a:pPr eaLnBrk="1" hangingPunct="1">
              <a:lnSpc>
                <a:spcPct val="90000"/>
              </a:lnSpc>
            </a:pPr>
            <a:r>
              <a:rPr lang="en-US" altLang="en-US" sz="2800" smtClean="0"/>
              <a:t>guess P &amp; Z are e and t</a:t>
            </a:r>
          </a:p>
          <a:p>
            <a:pPr eaLnBrk="1" hangingPunct="1">
              <a:lnSpc>
                <a:spcPct val="90000"/>
              </a:lnSpc>
            </a:pPr>
            <a:r>
              <a:rPr lang="en-US" altLang="en-US" sz="2800" smtClean="0"/>
              <a:t>guess ZW is th and hence ZWP is the</a:t>
            </a:r>
          </a:p>
          <a:p>
            <a:pPr eaLnBrk="1" hangingPunct="1">
              <a:lnSpc>
                <a:spcPct val="90000"/>
              </a:lnSpc>
            </a:pPr>
            <a:r>
              <a:rPr lang="en-US" altLang="en-US" sz="2800" smtClean="0"/>
              <a:t>proceeding with trial and error fially get:</a:t>
            </a:r>
          </a:p>
          <a:p>
            <a:pPr lvl="1" eaLnBrk="1" hangingPunct="1">
              <a:lnSpc>
                <a:spcPct val="90000"/>
              </a:lnSpc>
              <a:buFontTx/>
              <a:buNone/>
            </a:pPr>
            <a:r>
              <a:rPr lang="en-AU" altLang="en-US" sz="1800" smtClean="0">
                <a:latin typeface="Courier New" panose="02070309020205020404" pitchFamily="49" charset="0"/>
              </a:rPr>
              <a:t>it was disclosed yesterday that several informal but</a:t>
            </a:r>
          </a:p>
          <a:p>
            <a:pPr lvl="1" eaLnBrk="1" hangingPunct="1">
              <a:lnSpc>
                <a:spcPct val="90000"/>
              </a:lnSpc>
              <a:buFontTx/>
              <a:buNone/>
            </a:pPr>
            <a:r>
              <a:rPr lang="en-AU" altLang="en-US" sz="1800" smtClean="0">
                <a:latin typeface="Courier New" panose="02070309020205020404" pitchFamily="49" charset="0"/>
              </a:rPr>
              <a:t>direct contacts have been made with political</a:t>
            </a:r>
          </a:p>
          <a:p>
            <a:pPr lvl="1" eaLnBrk="1" hangingPunct="1">
              <a:lnSpc>
                <a:spcPct val="90000"/>
              </a:lnSpc>
              <a:buFontTx/>
              <a:buNone/>
            </a:pPr>
            <a:r>
              <a:rPr lang="en-AU" altLang="en-US" sz="1800" smtClean="0">
                <a:latin typeface="Courier New" panose="02070309020205020404" pitchFamily="49" charset="0"/>
              </a:rPr>
              <a:t>representatives of the viet cong in moscow</a:t>
            </a:r>
          </a:p>
          <a:p>
            <a:pPr lvl="1" eaLnBrk="1" hangingPunct="1">
              <a:lnSpc>
                <a:spcPct val="90000"/>
              </a:lnSpc>
              <a:buFontTx/>
              <a:buNone/>
            </a:pPr>
            <a:endParaRPr lang="en-AU" altLang="en-US" sz="1800" smtClean="0">
              <a:latin typeface="Courier New" panose="02070309020205020404" pitchFamily="49" charset="0"/>
            </a:endParaRPr>
          </a:p>
        </p:txBody>
      </p:sp>
      <p:sp>
        <p:nvSpPr>
          <p:cNvPr id="225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143EC6-6E38-430B-B177-25FEC69BB4A8}" type="slidenum">
              <a:rPr lang="ar-SA" altLang="en-US"/>
              <a:pPr eaLnBrk="1" hangingPunct="1"/>
              <a:t>14</a:t>
            </a:fld>
            <a:endParaRPr lang="en-AU" altLang="en-US"/>
          </a:p>
        </p:txBody>
      </p:sp>
    </p:spTree>
    <p:extLst>
      <p:ext uri="{BB962C8B-B14F-4D97-AF65-F5344CB8AC3E}">
        <p14:creationId xmlns:p14="http://schemas.microsoft.com/office/powerpoint/2010/main" val="2236283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8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8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88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885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885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78851">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8851">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885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885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88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AU" altLang="en-US" smtClean="0"/>
              <a:t>Playfair Cipher</a:t>
            </a:r>
          </a:p>
        </p:txBody>
      </p:sp>
      <p:sp>
        <p:nvSpPr>
          <p:cNvPr id="79875" name="Rectangle 3"/>
          <p:cNvSpPr>
            <a:spLocks noGrp="1" noChangeArrowheads="1"/>
          </p:cNvSpPr>
          <p:nvPr>
            <p:ph type="body" idx="1"/>
          </p:nvPr>
        </p:nvSpPr>
        <p:spPr/>
        <p:txBody>
          <a:bodyPr/>
          <a:lstStyle/>
          <a:p>
            <a:pPr eaLnBrk="1" hangingPunct="1"/>
            <a:r>
              <a:rPr lang="en-AU" altLang="en-US" smtClean="0"/>
              <a:t>not even the large number of keys in a monoalphabetic cipher provides security </a:t>
            </a:r>
          </a:p>
          <a:p>
            <a:pPr eaLnBrk="1" hangingPunct="1"/>
            <a:r>
              <a:rPr lang="en-AU" altLang="en-US" smtClean="0"/>
              <a:t>one approach to improving security was to encrypt multiple letters </a:t>
            </a:r>
          </a:p>
          <a:p>
            <a:pPr eaLnBrk="1" hangingPunct="1"/>
            <a:r>
              <a:rPr lang="en-AU" altLang="en-US" smtClean="0"/>
              <a:t>the</a:t>
            </a:r>
            <a:r>
              <a:rPr lang="en-AU" altLang="en-US" b="1" smtClean="0"/>
              <a:t> Playfair Cipher</a:t>
            </a:r>
            <a:r>
              <a:rPr lang="en-AU" altLang="en-US" smtClean="0"/>
              <a:t> is an example </a:t>
            </a:r>
          </a:p>
          <a:p>
            <a:pPr eaLnBrk="1" hangingPunct="1"/>
            <a:r>
              <a:rPr lang="en-AU" altLang="en-US" smtClean="0"/>
              <a:t>invented by Charles Wheatstone in 1854, but named after his friend Baron Playfair </a:t>
            </a:r>
          </a:p>
        </p:txBody>
      </p:sp>
      <p:sp>
        <p:nvSpPr>
          <p:cNvPr id="235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C12CB4-3B03-4D6D-B73C-4D7B0F8E7FC9}" type="slidenum">
              <a:rPr lang="ar-SA" altLang="en-US"/>
              <a:pPr eaLnBrk="1" hangingPunct="1"/>
              <a:t>15</a:t>
            </a:fld>
            <a:endParaRPr lang="en-AU" altLang="en-US"/>
          </a:p>
        </p:txBody>
      </p:sp>
    </p:spTree>
    <p:extLst>
      <p:ext uri="{BB962C8B-B14F-4D97-AF65-F5344CB8AC3E}">
        <p14:creationId xmlns:p14="http://schemas.microsoft.com/office/powerpoint/2010/main" val="739806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8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98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98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AU" altLang="en-US" smtClean="0"/>
              <a:t>Playfair Key Matrix</a:t>
            </a:r>
          </a:p>
        </p:txBody>
      </p:sp>
      <p:sp>
        <p:nvSpPr>
          <p:cNvPr id="24579" name="Rectangle 3"/>
          <p:cNvSpPr>
            <a:spLocks noGrp="1" noChangeArrowheads="1"/>
          </p:cNvSpPr>
          <p:nvPr>
            <p:ph type="body" idx="1"/>
          </p:nvPr>
        </p:nvSpPr>
        <p:spPr/>
        <p:txBody>
          <a:bodyPr/>
          <a:lstStyle/>
          <a:p>
            <a:pPr eaLnBrk="1" hangingPunct="1"/>
            <a:r>
              <a:rPr lang="en-AU" altLang="en-US" smtClean="0"/>
              <a:t>a 5X5 matrix of letters based on a keyword </a:t>
            </a:r>
          </a:p>
          <a:p>
            <a:pPr eaLnBrk="1" hangingPunct="1"/>
            <a:r>
              <a:rPr lang="en-AU" altLang="en-US" smtClean="0"/>
              <a:t>fill in letters of keyword (sans duplicates) </a:t>
            </a:r>
          </a:p>
          <a:p>
            <a:pPr eaLnBrk="1" hangingPunct="1"/>
            <a:r>
              <a:rPr lang="en-AU" altLang="en-US" smtClean="0"/>
              <a:t>fill rest of matrix with other letters</a:t>
            </a:r>
          </a:p>
          <a:p>
            <a:pPr eaLnBrk="1" hangingPunct="1"/>
            <a:r>
              <a:rPr lang="en-AU" altLang="en-US" smtClean="0"/>
              <a:t>eg. using the keyword MONARCHY</a:t>
            </a:r>
          </a:p>
          <a:p>
            <a:pPr lvl="2" eaLnBrk="1" hangingPunct="1">
              <a:buFontTx/>
              <a:buNone/>
            </a:pPr>
            <a:r>
              <a:rPr lang="en-AU" altLang="en-US" smtClean="0">
                <a:latin typeface="Courier New" panose="02070309020205020404" pitchFamily="49" charset="0"/>
              </a:rPr>
              <a:t>MONAR</a:t>
            </a:r>
          </a:p>
          <a:p>
            <a:pPr lvl="2" eaLnBrk="1" hangingPunct="1">
              <a:buFontTx/>
              <a:buNone/>
            </a:pPr>
            <a:r>
              <a:rPr lang="en-AU" altLang="en-US" smtClean="0">
                <a:latin typeface="Courier New" panose="02070309020205020404" pitchFamily="49" charset="0"/>
              </a:rPr>
              <a:t>CHYBD</a:t>
            </a:r>
          </a:p>
          <a:p>
            <a:pPr lvl="2" eaLnBrk="1" hangingPunct="1">
              <a:buFontTx/>
              <a:buNone/>
            </a:pPr>
            <a:r>
              <a:rPr lang="en-AU" altLang="en-US" smtClean="0">
                <a:latin typeface="Courier New" panose="02070309020205020404" pitchFamily="49" charset="0"/>
              </a:rPr>
              <a:t>EFGIK</a:t>
            </a:r>
          </a:p>
          <a:p>
            <a:pPr lvl="2" eaLnBrk="1" hangingPunct="1">
              <a:buFontTx/>
              <a:buNone/>
            </a:pPr>
            <a:r>
              <a:rPr lang="en-AU" altLang="en-US" smtClean="0">
                <a:latin typeface="Courier New" panose="02070309020205020404" pitchFamily="49" charset="0"/>
              </a:rPr>
              <a:t>LPQST</a:t>
            </a:r>
          </a:p>
          <a:p>
            <a:pPr lvl="2" eaLnBrk="1" hangingPunct="1">
              <a:buFontTx/>
              <a:buNone/>
            </a:pPr>
            <a:r>
              <a:rPr lang="en-AU" altLang="en-US" smtClean="0">
                <a:latin typeface="Courier New" panose="02070309020205020404" pitchFamily="49" charset="0"/>
              </a:rPr>
              <a:t>UVWXZ</a:t>
            </a:r>
          </a:p>
        </p:txBody>
      </p:sp>
      <p:sp>
        <p:nvSpPr>
          <p:cNvPr id="245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177FD1-4C30-4EFF-A1F7-76594B61092B}" type="slidenum">
              <a:rPr lang="ar-SA" altLang="en-US"/>
              <a:pPr eaLnBrk="1" hangingPunct="1"/>
              <a:t>16</a:t>
            </a:fld>
            <a:endParaRPr lang="en-AU" altLang="en-US"/>
          </a:p>
        </p:txBody>
      </p:sp>
    </p:spTree>
    <p:extLst>
      <p:ext uri="{BB962C8B-B14F-4D97-AF65-F5344CB8AC3E}">
        <p14:creationId xmlns:p14="http://schemas.microsoft.com/office/powerpoint/2010/main" val="790870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AU" altLang="en-US" smtClean="0"/>
              <a:t>Encrypting and Decrypting</a:t>
            </a:r>
          </a:p>
        </p:txBody>
      </p:sp>
      <p:sp>
        <p:nvSpPr>
          <p:cNvPr id="83971" name="Rectangle 3"/>
          <p:cNvSpPr>
            <a:spLocks noGrp="1" noChangeArrowheads="1"/>
          </p:cNvSpPr>
          <p:nvPr>
            <p:ph type="body" idx="1"/>
          </p:nvPr>
        </p:nvSpPr>
        <p:spPr/>
        <p:txBody>
          <a:bodyPr/>
          <a:lstStyle/>
          <a:p>
            <a:pPr marL="533400" indent="-533400" eaLnBrk="1" hangingPunct="1">
              <a:lnSpc>
                <a:spcPct val="80000"/>
              </a:lnSpc>
            </a:pPr>
            <a:r>
              <a:rPr lang="en-AU" altLang="en-US" sz="2800" smtClean="0"/>
              <a:t>plaintext encrypted two letters at a time: </a:t>
            </a:r>
          </a:p>
          <a:p>
            <a:pPr marL="914400" lvl="1" indent="-457200" eaLnBrk="1" hangingPunct="1">
              <a:lnSpc>
                <a:spcPct val="80000"/>
              </a:lnSpc>
              <a:buFontTx/>
              <a:buAutoNum type="arabicPeriod"/>
            </a:pPr>
            <a:r>
              <a:rPr lang="en-AU" altLang="en-US" sz="2400" smtClean="0"/>
              <a:t>if a pair is a repeated letter, insert a filler like 'X', 	eg. "balloon" encrypts as "ba lx lo on" </a:t>
            </a:r>
          </a:p>
          <a:p>
            <a:pPr marL="914400" lvl="1" indent="-457200" eaLnBrk="1" hangingPunct="1">
              <a:lnSpc>
                <a:spcPct val="80000"/>
              </a:lnSpc>
              <a:buFontTx/>
              <a:buAutoNum type="arabicPeriod"/>
            </a:pPr>
            <a:r>
              <a:rPr lang="en-AU" altLang="en-US" sz="2400" smtClean="0"/>
              <a:t>if both letters fall in the same row, replace each with letter to right (wrapping back to start from end), 	eg. “ar" encrypts as "RM" </a:t>
            </a:r>
          </a:p>
          <a:p>
            <a:pPr marL="914400" lvl="1" indent="-457200" eaLnBrk="1" hangingPunct="1">
              <a:lnSpc>
                <a:spcPct val="80000"/>
              </a:lnSpc>
              <a:buFontTx/>
              <a:buAutoNum type="arabicPeriod"/>
            </a:pPr>
            <a:r>
              <a:rPr lang="en-AU" altLang="en-US" sz="2400" smtClean="0"/>
              <a:t>if both letters fall in the same column, replace each with the letter below it (again wrapping to top from bottom), eg. “mu" encrypts to "CM" </a:t>
            </a:r>
          </a:p>
          <a:p>
            <a:pPr marL="914400" lvl="1" indent="-457200" eaLnBrk="1" hangingPunct="1">
              <a:lnSpc>
                <a:spcPct val="80000"/>
              </a:lnSpc>
              <a:buFontTx/>
              <a:buAutoNum type="arabicPeriod"/>
            </a:pPr>
            <a:r>
              <a:rPr lang="en-AU" altLang="en-US" sz="2400" smtClean="0"/>
              <a:t>otherwise each letter is replaced by the one in its row in the column of the other letter of the pair, eg. “hs" encrypts to "BP", and “ea" to "IM" or "JM" (as desired) </a:t>
            </a:r>
          </a:p>
          <a:p>
            <a:pPr marL="533400" indent="-533400" eaLnBrk="1" hangingPunct="1">
              <a:lnSpc>
                <a:spcPct val="80000"/>
              </a:lnSpc>
            </a:pPr>
            <a:endParaRPr lang="en-AU" altLang="en-US" sz="2800" smtClean="0"/>
          </a:p>
        </p:txBody>
      </p:sp>
      <p:sp>
        <p:nvSpPr>
          <p:cNvPr id="256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5010D2D-AED7-4FF4-93AD-B50AB9BCEB39}" type="slidenum">
              <a:rPr lang="ar-SA" altLang="en-US"/>
              <a:pPr eaLnBrk="1" hangingPunct="1"/>
              <a:t>17</a:t>
            </a:fld>
            <a:endParaRPr lang="en-AU" altLang="en-US"/>
          </a:p>
        </p:txBody>
      </p:sp>
    </p:spTree>
    <p:extLst>
      <p:ext uri="{BB962C8B-B14F-4D97-AF65-F5344CB8AC3E}">
        <p14:creationId xmlns:p14="http://schemas.microsoft.com/office/powerpoint/2010/main" val="957768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3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AU" altLang="en-US" smtClean="0"/>
              <a:t>Security of the Playfair Cipher</a:t>
            </a:r>
          </a:p>
        </p:txBody>
      </p:sp>
      <p:sp>
        <p:nvSpPr>
          <p:cNvPr id="86019" name="Rectangle 3"/>
          <p:cNvSpPr>
            <a:spLocks noGrp="1" noChangeArrowheads="1"/>
          </p:cNvSpPr>
          <p:nvPr>
            <p:ph type="body" idx="1"/>
          </p:nvPr>
        </p:nvSpPr>
        <p:spPr/>
        <p:txBody>
          <a:bodyPr>
            <a:normAutofit fontScale="92500"/>
          </a:bodyPr>
          <a:lstStyle/>
          <a:p>
            <a:pPr eaLnBrk="1" hangingPunct="1"/>
            <a:r>
              <a:rPr lang="en-AU" altLang="en-US" sz="2800" smtClean="0"/>
              <a:t>security much improved over monoalphabetic</a:t>
            </a:r>
          </a:p>
          <a:p>
            <a:pPr eaLnBrk="1" hangingPunct="1"/>
            <a:r>
              <a:rPr lang="en-AU" altLang="en-US" sz="2800" smtClean="0"/>
              <a:t>since have 26 x 26 = 676 digrams </a:t>
            </a:r>
          </a:p>
          <a:p>
            <a:pPr eaLnBrk="1" hangingPunct="1"/>
            <a:r>
              <a:rPr lang="en-AU" altLang="en-US" sz="2800" smtClean="0"/>
              <a:t>would need a 676 entry frequency table to analyse (verses 26 for a monoalphabetic) </a:t>
            </a:r>
          </a:p>
          <a:p>
            <a:pPr eaLnBrk="1" hangingPunct="1"/>
            <a:r>
              <a:rPr lang="en-AU" altLang="en-US" sz="2800" smtClean="0"/>
              <a:t>and correspondingly more ciphertext </a:t>
            </a:r>
          </a:p>
          <a:p>
            <a:pPr eaLnBrk="1" hangingPunct="1"/>
            <a:r>
              <a:rPr lang="en-AU" altLang="en-US" sz="2800" smtClean="0"/>
              <a:t>was widely used for many years (eg. US &amp; British military in WW1) </a:t>
            </a:r>
          </a:p>
          <a:p>
            <a:pPr eaLnBrk="1" hangingPunct="1"/>
            <a:r>
              <a:rPr lang="en-AU" altLang="en-US" sz="2800" smtClean="0"/>
              <a:t>it </a:t>
            </a:r>
            <a:r>
              <a:rPr lang="en-AU" altLang="en-US" sz="2800" b="1" smtClean="0"/>
              <a:t>can</a:t>
            </a:r>
            <a:r>
              <a:rPr lang="en-AU" altLang="en-US" sz="2800" smtClean="0"/>
              <a:t> be broken, given a few hundred letters </a:t>
            </a:r>
          </a:p>
          <a:p>
            <a:pPr eaLnBrk="1" hangingPunct="1"/>
            <a:r>
              <a:rPr lang="en-AU" altLang="en-US" sz="2800" smtClean="0"/>
              <a:t>since still has much of plaintext structure </a:t>
            </a:r>
          </a:p>
        </p:txBody>
      </p:sp>
      <p:sp>
        <p:nvSpPr>
          <p:cNvPr id="266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DAE8F22-0190-4E64-A8DB-8156C2B67B6B}" type="slidenum">
              <a:rPr lang="ar-SA" altLang="en-US"/>
              <a:pPr eaLnBrk="1" hangingPunct="1"/>
              <a:t>18</a:t>
            </a:fld>
            <a:endParaRPr lang="en-AU" altLang="en-US"/>
          </a:p>
        </p:txBody>
      </p:sp>
    </p:spTree>
    <p:extLst>
      <p:ext uri="{BB962C8B-B14F-4D97-AF65-F5344CB8AC3E}">
        <p14:creationId xmlns:p14="http://schemas.microsoft.com/office/powerpoint/2010/main" val="3640962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60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60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601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601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60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304800"/>
            <a:ext cx="8229600" cy="1139825"/>
          </a:xfrm>
        </p:spPr>
        <p:txBody>
          <a:bodyPr/>
          <a:lstStyle/>
          <a:p>
            <a:pPr eaLnBrk="1" fontAlgn="auto" hangingPunct="1">
              <a:spcAft>
                <a:spcPts val="0"/>
              </a:spcAft>
              <a:defRPr/>
            </a:pPr>
            <a:r>
              <a:rPr lang="en-US" dirty="0" smtClean="0">
                <a:solidFill>
                  <a:schemeClr val="accent6">
                    <a:lumMod val="40000"/>
                    <a:lumOff val="60000"/>
                  </a:schemeClr>
                </a:solidFill>
                <a:ea typeface="+mj-ea"/>
                <a:cs typeface="+mj-cs"/>
              </a:rPr>
              <a:t>Table 2.1</a:t>
            </a:r>
            <a:endParaRPr lang="en-US" dirty="0">
              <a:solidFill>
                <a:schemeClr val="accent6">
                  <a:lumMod val="40000"/>
                  <a:lumOff val="60000"/>
                </a:schemeClr>
              </a:solidFill>
              <a:ea typeface="+mj-ea"/>
              <a:cs typeface="+mj-cs"/>
            </a:endParaRPr>
          </a:p>
        </p:txBody>
      </p:sp>
      <p:sp>
        <p:nvSpPr>
          <p:cNvPr id="4" name="Rectangle 3"/>
          <p:cNvSpPr/>
          <p:nvPr/>
        </p:nvSpPr>
        <p:spPr>
          <a:xfrm>
            <a:off x="971600" y="5301208"/>
            <a:ext cx="7181800" cy="954107"/>
          </a:xfrm>
          <a:prstGeom prst="rect">
            <a:avLst/>
          </a:prstGeom>
        </p:spPr>
        <p:txBody>
          <a:bodyPr wrap="square">
            <a:spAutoFit/>
          </a:bodyPr>
          <a:lstStyle/>
          <a:p>
            <a:pPr algn="ctr">
              <a:defRPr/>
            </a:pPr>
            <a:r>
              <a:rPr lang="en-US" sz="2800" dirty="0">
                <a:solidFill>
                  <a:schemeClr val="accent6">
                    <a:lumMod val="40000"/>
                    <a:lumOff val="60000"/>
                  </a:schemeClr>
                </a:solidFill>
                <a:latin typeface="+mj-lt"/>
              </a:rPr>
              <a:t>Comparison of Three Popular Symmetric Encryption </a:t>
            </a:r>
            <a:r>
              <a:rPr lang="en-US" sz="2800" dirty="0" smtClean="0">
                <a:solidFill>
                  <a:schemeClr val="accent6">
                    <a:lumMod val="40000"/>
                    <a:lumOff val="60000"/>
                  </a:schemeClr>
                </a:solidFill>
                <a:latin typeface="+mj-lt"/>
              </a:rPr>
              <a:t>Algorithms</a:t>
            </a:r>
            <a:endParaRPr lang="en-US" sz="2800" dirty="0">
              <a:solidFill>
                <a:schemeClr val="accent6">
                  <a:lumMod val="40000"/>
                  <a:lumOff val="60000"/>
                </a:schemeClr>
              </a:solidFill>
              <a:effectLst>
                <a:outerShdw blurRad="38100" dist="38100" dir="2700000" algn="tl">
                  <a:srgbClr val="000000">
                    <a:alpha val="43137"/>
                  </a:srgbClr>
                </a:outerShdw>
              </a:effectLst>
              <a:latin typeface="+mj-lt"/>
            </a:endParaRPr>
          </a:p>
        </p:txBody>
      </p:sp>
      <p:pic>
        <p:nvPicPr>
          <p:cNvPr id="2" name="Picture 1"/>
          <p:cNvPicPr>
            <a:picLocks noChangeAspect="1"/>
          </p:cNvPicPr>
          <p:nvPr/>
        </p:nvPicPr>
        <p:blipFill rotWithShape="1">
          <a:blip r:embed="rId3"/>
          <a:srcRect t="-19918" b="-15935"/>
          <a:stretch/>
        </p:blipFill>
        <p:spPr>
          <a:xfrm>
            <a:off x="112151" y="1819656"/>
            <a:ext cx="8884429" cy="3118104"/>
          </a:xfrm>
          <a:prstGeom prst="rect">
            <a:avLst/>
          </a:prstGeom>
          <a:solidFill>
            <a:schemeClr val="accent3">
              <a:lumMod val="20000"/>
              <a:lumOff val="80000"/>
            </a:schemeClr>
          </a:solidFill>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2</a:t>
            </a:r>
            <a:endParaRPr lang="en-US" dirty="0"/>
          </a:p>
        </p:txBody>
      </p:sp>
      <p:sp>
        <p:nvSpPr>
          <p:cNvPr id="13" name="Subtitle 12"/>
          <p:cNvSpPr>
            <a:spLocks noGrp="1"/>
          </p:cNvSpPr>
          <p:nvPr>
            <p:ph type="subTitle" idx="1"/>
          </p:nvPr>
        </p:nvSpPr>
        <p:spPr/>
        <p:txBody>
          <a:bodyPr>
            <a:normAutofit/>
          </a:bodyPr>
          <a:lstStyle/>
          <a:p>
            <a:pPr algn="ctr"/>
            <a:r>
              <a:rPr lang="en-US" sz="3200" dirty="0" smtClean="0"/>
              <a:t>Cryptographic Tools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67544" y="260648"/>
            <a:ext cx="8229600" cy="1265238"/>
          </a:xfrm>
        </p:spPr>
        <p:txBody>
          <a:bodyPr>
            <a:normAutofit fontScale="90000"/>
          </a:bodyPr>
          <a:lstStyle/>
          <a:p>
            <a:pPr eaLnBrk="1" fontAlgn="auto" hangingPunct="1">
              <a:spcAft>
                <a:spcPts val="0"/>
              </a:spcAft>
              <a:defRPr/>
            </a:pPr>
            <a:r>
              <a:rPr lang="en-US" dirty="0" smtClean="0">
                <a:solidFill>
                  <a:schemeClr val="accent6">
                    <a:lumMod val="40000"/>
                    <a:lumOff val="60000"/>
                  </a:schemeClr>
                </a:solidFill>
                <a:ea typeface="+mj-ea"/>
                <a:cs typeface="+mj-cs"/>
              </a:rPr>
              <a:t>Data Encryption Standard</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(DES)</a:t>
            </a:r>
            <a:endParaRPr lang="en-US" dirty="0">
              <a:solidFill>
                <a:schemeClr val="accent6">
                  <a:lumMod val="40000"/>
                  <a:lumOff val="60000"/>
                </a:schemeClr>
              </a:solidFill>
              <a:ea typeface="+mj-ea"/>
              <a:cs typeface="+mj-cs"/>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4899634"/>
              </p:ext>
            </p:extLst>
          </p:nvPr>
        </p:nvGraphicFramePr>
        <p:xfrm>
          <a:off x="457200" y="167640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a:xfrm>
            <a:off x="3491880" y="4221088"/>
            <a:ext cx="228600" cy="2286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p>
        </p:txBody>
      </p:sp>
      <p:sp>
        <p:nvSpPr>
          <p:cNvPr id="7" name="Oval 6"/>
          <p:cNvSpPr/>
          <p:nvPr/>
        </p:nvSpPr>
        <p:spPr>
          <a:xfrm>
            <a:off x="3275856" y="1844824"/>
            <a:ext cx="228600" cy="228600"/>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3707904" y="2564904"/>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3707904" y="3501008"/>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3707904" y="2924944"/>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4211960" y="4665403"/>
            <a:ext cx="144016" cy="144016"/>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4222102" y="5507548"/>
            <a:ext cx="144016" cy="141241"/>
          </a:xfrm>
          <a:prstGeom prst="ellipse">
            <a:avLst/>
          </a:prstGeo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23528" y="260648"/>
            <a:ext cx="8229600" cy="850304"/>
          </a:xfrm>
        </p:spPr>
        <p:txBody>
          <a:bodyPr>
            <a:normAutofit fontScale="90000"/>
          </a:bodyPr>
          <a:lstStyle/>
          <a:p>
            <a:pPr eaLnBrk="1" fontAlgn="auto" hangingPunct="1">
              <a:spcAft>
                <a:spcPts val="0"/>
              </a:spcAft>
              <a:defRPr/>
            </a:pPr>
            <a:r>
              <a:rPr lang="en-US" dirty="0" smtClean="0">
                <a:solidFill>
                  <a:schemeClr val="accent1"/>
                </a:solidFill>
                <a:ea typeface="+mj-ea"/>
                <a:cs typeface="+mj-cs"/>
              </a:rPr>
              <a:t/>
            </a:r>
            <a:br>
              <a:rPr lang="en-US" dirty="0" smtClean="0">
                <a:solidFill>
                  <a:schemeClr val="accent1"/>
                </a:solidFill>
                <a:ea typeface="+mj-ea"/>
                <a:cs typeface="+mj-cs"/>
              </a:rPr>
            </a:br>
            <a:r>
              <a:rPr lang="en-US" sz="5300" dirty="0">
                <a:solidFill>
                  <a:schemeClr val="tx1"/>
                </a:solidFill>
                <a:ea typeface="+mn-ea"/>
                <a:cs typeface="+mn-cs"/>
              </a:rPr>
              <a:t>Table 2.2</a:t>
            </a:r>
            <a:endParaRPr lang="en-US" sz="2700" dirty="0">
              <a:solidFill>
                <a:schemeClr val="tx1"/>
              </a:solidFill>
              <a:ea typeface="+mn-ea"/>
              <a:cs typeface="+mn-cs"/>
            </a:endParaRPr>
          </a:p>
        </p:txBody>
      </p:sp>
      <p:sp>
        <p:nvSpPr>
          <p:cNvPr id="5" name="TextBox 4"/>
          <p:cNvSpPr txBox="1"/>
          <p:nvPr/>
        </p:nvSpPr>
        <p:spPr>
          <a:xfrm>
            <a:off x="0" y="5638800"/>
            <a:ext cx="9144000" cy="523220"/>
          </a:xfrm>
          <a:prstGeom prst="rect">
            <a:avLst/>
          </a:prstGeom>
          <a:noFill/>
        </p:spPr>
        <p:txBody>
          <a:bodyPr>
            <a:spAutoFit/>
          </a:bodyPr>
          <a:lstStyle/>
          <a:p>
            <a:pPr algn="ctr">
              <a:defRPr/>
            </a:pPr>
            <a:r>
              <a:rPr lang="en-US" sz="2800" dirty="0">
                <a:latin typeface="+mn-lt"/>
              </a:rPr>
              <a:t>Average Time Required for Exhaustive Key Search </a:t>
            </a:r>
            <a:endParaRPr lang="en-US" sz="2800" b="1" dirty="0">
              <a:solidFill>
                <a:schemeClr val="accent1"/>
              </a:solidFill>
              <a:effectLst>
                <a:outerShdw blurRad="38100" dist="38100" dir="2700000" algn="tl">
                  <a:srgbClr val="000000">
                    <a:alpha val="43137"/>
                  </a:srgbClr>
                </a:outerShdw>
              </a:effectLst>
              <a:latin typeface="+mn-lt"/>
            </a:endParaRPr>
          </a:p>
        </p:txBody>
      </p:sp>
      <p:pic>
        <p:nvPicPr>
          <p:cNvPr id="2" name="Picture 1"/>
          <p:cNvPicPr>
            <a:picLocks noChangeAspect="1"/>
          </p:cNvPicPr>
          <p:nvPr/>
        </p:nvPicPr>
        <p:blipFill>
          <a:blip r:embed="rId3"/>
          <a:stretch>
            <a:fillRect/>
          </a:stretch>
        </p:blipFill>
        <p:spPr>
          <a:xfrm>
            <a:off x="179511" y="1340769"/>
            <a:ext cx="8812079" cy="4157682"/>
          </a:xfrm>
          <a:prstGeom prst="rect">
            <a:avLst/>
          </a:prstGeom>
        </p:spPr>
      </p:pic>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914400" y="228600"/>
            <a:ext cx="8229600" cy="1143000"/>
          </a:xfrm>
        </p:spPr>
        <p:txBody>
          <a:bodyPr>
            <a:noAutofit/>
          </a:bodyPr>
          <a:lstStyle/>
          <a:p>
            <a:pPr eaLnBrk="1" fontAlgn="auto" hangingPunct="1">
              <a:spcAft>
                <a:spcPts val="0"/>
              </a:spcAft>
              <a:defRPr/>
            </a:pPr>
            <a:r>
              <a:rPr lang="en-US" dirty="0">
                <a:solidFill>
                  <a:schemeClr val="accent6">
                    <a:lumMod val="40000"/>
                    <a:lumOff val="60000"/>
                  </a:schemeClr>
                </a:solidFill>
              </a:rPr>
              <a:t>Triple</a:t>
            </a:r>
            <a:r>
              <a:rPr lang="en-US" dirty="0" smtClean="0">
                <a:solidFill>
                  <a:schemeClr val="accent1"/>
                </a:solidFill>
              </a:rPr>
              <a:t> </a:t>
            </a:r>
            <a:r>
              <a:rPr lang="en-US" dirty="0">
                <a:solidFill>
                  <a:schemeClr val="accent6">
                    <a:lumMod val="40000"/>
                    <a:lumOff val="60000"/>
                  </a:schemeClr>
                </a:solidFill>
              </a:rPr>
              <a:t>DES (3DES)</a:t>
            </a:r>
          </a:p>
        </p:txBody>
      </p:sp>
      <p:sp>
        <p:nvSpPr>
          <p:cNvPr id="234499" name="Rectangle 3"/>
          <p:cNvSpPr>
            <a:spLocks noGrp="1" noChangeArrowheads="1"/>
          </p:cNvSpPr>
          <p:nvPr>
            <p:ph idx="1"/>
          </p:nvPr>
        </p:nvSpPr>
        <p:spPr>
          <a:xfrm>
            <a:off x="395536" y="1628800"/>
            <a:ext cx="8382000" cy="4724400"/>
          </a:xfrm>
        </p:spPr>
        <p:txBody>
          <a:bodyPr wrap="square" numCol="1" anchor="t" anchorCtr="0" compatLnSpc="1">
            <a:prstTxWarp prst="textNoShape">
              <a:avLst/>
            </a:prstTxWarp>
            <a:normAutofit/>
          </a:bodyPr>
          <a:lstStyle/>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R</a:t>
            </a:r>
            <a:r>
              <a:rPr lang="en-US" dirty="0" smtClean="0">
                <a:solidFill>
                  <a:schemeClr val="accent3">
                    <a:lumMod val="20000"/>
                    <a:lumOff val="80000"/>
                  </a:schemeClr>
                </a:solidFill>
                <a:effectLst>
                  <a:outerShdw blurRad="38100" dist="38100" dir="2700000" algn="tl">
                    <a:srgbClr val="0064E2"/>
                  </a:outerShdw>
                </a:effectLst>
              </a:rPr>
              <a:t>epeats basic DES algorithm three times using either two or three unique keys</a:t>
            </a:r>
          </a:p>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F</a:t>
            </a:r>
            <a:r>
              <a:rPr lang="en-US" dirty="0" smtClean="0">
                <a:solidFill>
                  <a:schemeClr val="accent3">
                    <a:lumMod val="20000"/>
                    <a:lumOff val="80000"/>
                  </a:schemeClr>
                </a:solidFill>
                <a:effectLst>
                  <a:outerShdw blurRad="38100" dist="38100" dir="2700000" algn="tl">
                    <a:srgbClr val="0064E2"/>
                  </a:outerShdw>
                </a:effectLst>
              </a:rPr>
              <a:t>irst standardized for use in financial applications in ANSI standard X9.17 in 1985</a:t>
            </a:r>
          </a:p>
          <a:p>
            <a:pPr eaLnBrk="1" hangingPunct="1">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A</a:t>
            </a:r>
            <a:r>
              <a:rPr lang="en-US" dirty="0" smtClean="0">
                <a:solidFill>
                  <a:schemeClr val="accent3">
                    <a:lumMod val="20000"/>
                    <a:lumOff val="80000"/>
                  </a:schemeClr>
                </a:solidFill>
                <a:effectLst>
                  <a:outerShdw blurRad="38100" dist="38100" dir="2700000" algn="tl">
                    <a:srgbClr val="0064E2"/>
                  </a:outerShdw>
                </a:effectLst>
              </a:rPr>
              <a:t>ttractions:</a:t>
            </a:r>
          </a:p>
          <a:p>
            <a:pPr lvl="1" eaLnBrk="1" hangingPunct="1">
              <a:lnSpc>
                <a:spcPct val="11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168-bit key length overcomes the vulnerability to brute-force attack of DES</a:t>
            </a:r>
          </a:p>
          <a:p>
            <a:pPr lvl="1" eaLnBrk="1" hangingPunct="1">
              <a:lnSpc>
                <a:spcPct val="110000"/>
              </a:lnSpc>
              <a:buSzPct val="75000"/>
              <a:buFont typeface="Wingdings" pitchFamily="33" charset="2"/>
              <a:buChar char=""/>
              <a:defRPr/>
            </a:pPr>
            <a:r>
              <a:rPr lang="en-US" sz="2000" dirty="0">
                <a:solidFill>
                  <a:schemeClr val="accent3">
                    <a:lumMod val="20000"/>
                    <a:lumOff val="80000"/>
                  </a:schemeClr>
                </a:solidFill>
                <a:effectLst>
                  <a:outerShdw blurRad="38100" dist="38100" dir="2700000" algn="tl">
                    <a:srgbClr val="0064E2"/>
                  </a:outerShdw>
                </a:effectLst>
              </a:rPr>
              <a:t>U</a:t>
            </a:r>
            <a:r>
              <a:rPr lang="en-US" sz="2000" dirty="0" smtClean="0">
                <a:solidFill>
                  <a:schemeClr val="accent3">
                    <a:lumMod val="20000"/>
                    <a:lumOff val="80000"/>
                  </a:schemeClr>
                </a:solidFill>
                <a:effectLst>
                  <a:outerShdw blurRad="38100" dist="38100" dir="2700000" algn="tl">
                    <a:srgbClr val="0064E2"/>
                  </a:outerShdw>
                </a:effectLst>
              </a:rPr>
              <a:t>nderlying encryption algorithm is the same as in DES</a:t>
            </a:r>
          </a:p>
          <a:p>
            <a:pPr>
              <a:lnSpc>
                <a:spcPct val="110000"/>
              </a:lnSpc>
              <a:buClr>
                <a:schemeClr val="accent6"/>
              </a:buClr>
              <a:buSzPct val="85000"/>
              <a:buFont typeface="Wingdings" pitchFamily="33" charset="2"/>
              <a:buChar char=""/>
              <a:defRPr/>
            </a:pPr>
            <a:r>
              <a:rPr lang="en-US" dirty="0">
                <a:solidFill>
                  <a:schemeClr val="accent3">
                    <a:lumMod val="20000"/>
                    <a:lumOff val="80000"/>
                  </a:schemeClr>
                </a:solidFill>
                <a:effectLst>
                  <a:outerShdw blurRad="38100" dist="38100" dir="2700000" algn="tl">
                    <a:srgbClr val="0064E2"/>
                  </a:outerShdw>
                </a:effectLst>
              </a:rPr>
              <a:t>Drawbacks:</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Algorithm </a:t>
            </a:r>
            <a:r>
              <a:rPr lang="en-US" sz="2000" dirty="0">
                <a:solidFill>
                  <a:schemeClr val="accent3">
                    <a:lumMod val="20000"/>
                    <a:lumOff val="80000"/>
                  </a:schemeClr>
                </a:solidFill>
                <a:effectLst>
                  <a:outerShdw blurRad="38100" dist="38100" dir="2700000" algn="tl">
                    <a:srgbClr val="0064E2"/>
                  </a:outerShdw>
                </a:effectLst>
              </a:rPr>
              <a:t>is sluggish in software</a:t>
            </a:r>
          </a:p>
          <a:p>
            <a:pPr lvl="1">
              <a:lnSpc>
                <a:spcPct val="90000"/>
              </a:lnSpc>
              <a:buSzPct val="75000"/>
              <a:buFont typeface="Wingdings" pitchFamily="33" charset="2"/>
              <a:buChar char=""/>
              <a:defRPr/>
            </a:pPr>
            <a:r>
              <a:rPr lang="en-US" sz="2000" dirty="0" smtClean="0">
                <a:solidFill>
                  <a:schemeClr val="accent3">
                    <a:lumMod val="20000"/>
                    <a:lumOff val="80000"/>
                  </a:schemeClr>
                </a:solidFill>
                <a:effectLst>
                  <a:outerShdw blurRad="38100" dist="38100" dir="2700000" algn="tl">
                    <a:srgbClr val="0064E2"/>
                  </a:outerShdw>
                </a:effectLst>
              </a:rPr>
              <a:t>Uses </a:t>
            </a:r>
            <a:r>
              <a:rPr lang="en-US" sz="2000" dirty="0">
                <a:solidFill>
                  <a:schemeClr val="accent3">
                    <a:lumMod val="20000"/>
                    <a:lumOff val="80000"/>
                  </a:schemeClr>
                </a:solidFill>
                <a:effectLst>
                  <a:outerShdw blurRad="38100" dist="38100" dir="2700000" algn="tl">
                    <a:srgbClr val="0064E2"/>
                  </a:outerShdw>
                </a:effectLst>
              </a:rPr>
              <a:t>a 64-bit block size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0"/>
            <a:ext cx="8229600" cy="1524000"/>
          </a:xfrm>
        </p:spPr>
        <p:txBody>
          <a:bodyPr>
            <a:normAutofit fontScale="90000"/>
          </a:bodyPr>
          <a:lstStyle/>
          <a:p>
            <a:pPr eaLnBrk="1" fontAlgn="auto" hangingPunct="1">
              <a:spcAft>
                <a:spcPts val="0"/>
              </a:spcAft>
              <a:defRPr/>
            </a:pPr>
            <a:r>
              <a:rPr lang="en-US" dirty="0">
                <a:solidFill>
                  <a:schemeClr val="accent6">
                    <a:lumMod val="40000"/>
                    <a:lumOff val="60000"/>
                  </a:schemeClr>
                </a:solidFill>
                <a:ea typeface="+mj-ea"/>
                <a:cs typeface="+mj-cs"/>
              </a:rPr>
              <a:t>Advanced Encryption Standard (AES)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7165992"/>
              </p:ext>
            </p:extLst>
          </p:nvPr>
        </p:nvGraphicFramePr>
        <p:xfrm>
          <a:off x="457200" y="18288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eaLnBrk="1" hangingPunct="1">
              <a:defRPr/>
            </a:pPr>
            <a:r>
              <a:rPr lang="en-US" sz="6000" dirty="0">
                <a:ln>
                  <a:solidFill>
                    <a:srgbClr val="CC9900"/>
                  </a:solidFill>
                </a:ln>
                <a:solidFill>
                  <a:schemeClr val="accent6">
                    <a:lumMod val="60000"/>
                    <a:lumOff val="40000"/>
                  </a:schemeClr>
                </a:solidFill>
              </a:rPr>
              <a:t>Practical Security Issues</a:t>
            </a:r>
          </a:p>
        </p:txBody>
      </p:sp>
      <p:sp>
        <p:nvSpPr>
          <p:cNvPr id="3" name="Content Placeholder 2"/>
          <p:cNvSpPr>
            <a:spLocks noGrp="1"/>
          </p:cNvSpPr>
          <p:nvPr>
            <p:ph idx="1"/>
          </p:nvPr>
        </p:nvSpPr>
        <p:spPr>
          <a:xfrm>
            <a:off x="323528" y="1772816"/>
            <a:ext cx="8229600" cy="4419600"/>
          </a:xfrm>
        </p:spPr>
        <p:txBody>
          <a:bodyPr/>
          <a:lstStyle/>
          <a:p>
            <a:pPr eaLnBrk="1" hangingPunct="1">
              <a:buClr>
                <a:schemeClr val="accent6">
                  <a:lumMod val="60000"/>
                  <a:lumOff val="40000"/>
                </a:schemeClr>
              </a:buClr>
              <a:buSzPct val="85000"/>
              <a:buFont typeface="Wingdings" pitchFamily="33" charset="2"/>
              <a:buChar char=""/>
              <a:defRPr/>
            </a:pPr>
            <a:r>
              <a:rPr lang="en-US" dirty="0"/>
              <a:t>T</a:t>
            </a:r>
            <a:r>
              <a:rPr lang="en-US" dirty="0" smtClean="0"/>
              <a:t>ypically symmetric encryption is applied to a unit of data larger than a single 64-bit or 128-bit block</a:t>
            </a:r>
          </a:p>
          <a:p>
            <a:pPr eaLnBrk="1" hangingPunct="1">
              <a:buClr>
                <a:schemeClr val="accent6">
                  <a:lumMod val="60000"/>
                  <a:lumOff val="40000"/>
                </a:schemeClr>
              </a:buClr>
              <a:buSzPct val="85000"/>
              <a:buFont typeface="Wingdings" pitchFamily="33" charset="2"/>
              <a:buChar char=""/>
              <a:defRPr/>
            </a:pPr>
            <a:r>
              <a:rPr lang="en-US" dirty="0"/>
              <a:t>E</a:t>
            </a:r>
            <a:r>
              <a:rPr lang="en-US" dirty="0" smtClean="0"/>
              <a:t>lectronic codebook (ECB) mode is the simplest approach to multiple-block encryption</a:t>
            </a:r>
          </a:p>
          <a:p>
            <a:pPr lvl="2" eaLnBrk="1" hangingPunct="1">
              <a:buClr>
                <a:schemeClr val="accent1"/>
              </a:buClr>
              <a:buSzPct val="80000"/>
              <a:buFont typeface="Wingdings" pitchFamily="33" charset="2"/>
              <a:buChar char=""/>
              <a:defRPr/>
            </a:pPr>
            <a:r>
              <a:rPr lang="en-US" sz="1800" dirty="0"/>
              <a:t>E</a:t>
            </a:r>
            <a:r>
              <a:rPr lang="en-US" sz="1800" dirty="0" smtClean="0"/>
              <a:t>ach block of plaintext is encrypted using the same key</a:t>
            </a:r>
          </a:p>
          <a:p>
            <a:pPr lvl="2" eaLnBrk="1" hangingPunct="1">
              <a:buClr>
                <a:schemeClr val="accent1"/>
              </a:buClr>
              <a:buSzPct val="80000"/>
              <a:buFont typeface="Wingdings" pitchFamily="33" charset="2"/>
              <a:buChar char=""/>
              <a:defRPr/>
            </a:pPr>
            <a:r>
              <a:rPr lang="en-US" sz="1800" dirty="0"/>
              <a:t>C</a:t>
            </a:r>
            <a:r>
              <a:rPr lang="en-US" sz="1800" dirty="0" smtClean="0"/>
              <a:t>ryptanalysts may be able to exploit regularities in the plaintext</a:t>
            </a:r>
          </a:p>
          <a:p>
            <a:pPr eaLnBrk="1" hangingPunct="1">
              <a:buClr>
                <a:schemeClr val="accent6">
                  <a:lumMod val="60000"/>
                  <a:lumOff val="40000"/>
                </a:schemeClr>
              </a:buClr>
              <a:buSzPct val="85000"/>
              <a:buFont typeface="Wingdings" pitchFamily="33" charset="2"/>
              <a:buChar char=""/>
              <a:defRPr/>
            </a:pPr>
            <a:r>
              <a:rPr lang="en-US" dirty="0"/>
              <a:t>M</a:t>
            </a:r>
            <a:r>
              <a:rPr lang="en-US" dirty="0" smtClean="0"/>
              <a:t>odes of operation</a:t>
            </a:r>
          </a:p>
          <a:p>
            <a:pPr lvl="2" eaLnBrk="1" hangingPunct="1">
              <a:buClr>
                <a:schemeClr val="accent1"/>
              </a:buClr>
              <a:buSzPct val="80000"/>
              <a:buFont typeface="Wingdings" pitchFamily="33" charset="2"/>
              <a:buChar char=""/>
              <a:defRPr/>
            </a:pPr>
            <a:r>
              <a:rPr lang="en-US" sz="1800" dirty="0"/>
              <a:t>A</a:t>
            </a:r>
            <a:r>
              <a:rPr lang="en-US" sz="1800" dirty="0" smtClean="0"/>
              <a:t>lternative techniques developed to increase the security     of symmetric block encryption for large sequences</a:t>
            </a:r>
          </a:p>
          <a:p>
            <a:pPr lvl="2" eaLnBrk="1" hangingPunct="1">
              <a:buClr>
                <a:schemeClr val="accent1"/>
              </a:buClr>
              <a:buSzPct val="80000"/>
              <a:buFont typeface="Wingdings" pitchFamily="33" charset="2"/>
              <a:buChar char=""/>
              <a:defRPr/>
            </a:pPr>
            <a:r>
              <a:rPr lang="en-US" sz="1800" dirty="0"/>
              <a:t>O</a:t>
            </a:r>
            <a:r>
              <a:rPr lang="en-US" sz="1800" dirty="0" smtClean="0"/>
              <a:t>vercomes the weaknesses of ECB</a:t>
            </a:r>
            <a:endParaRPr lang="en-US" sz="1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691680" y="188640"/>
            <a:ext cx="5299364" cy="6408712"/>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332656"/>
            <a:ext cx="9144000" cy="1143000"/>
          </a:xfrm>
        </p:spPr>
        <p:txBody>
          <a:bodyPr/>
          <a:lstStyle/>
          <a:p>
            <a:pPr eaLnBrk="1" hangingPunct="1">
              <a:defRPr/>
            </a:pPr>
            <a:r>
              <a:rPr lang="en-US" dirty="0" smtClean="0">
                <a:solidFill>
                  <a:schemeClr val="accent2">
                    <a:lumMod val="40000"/>
                    <a:lumOff val="60000"/>
                  </a:schemeClr>
                </a:solidFill>
              </a:rPr>
              <a:t>Block &amp; Stream Ciphers</a:t>
            </a:r>
            <a:endParaRPr lang="en-US" dirty="0">
              <a:solidFill>
                <a:schemeClr val="accent2">
                  <a:lumMod val="40000"/>
                  <a:lumOff val="60000"/>
                </a:schemeClr>
              </a:solidFill>
            </a:endParaRPr>
          </a:p>
        </p:txBody>
      </p:sp>
      <p:graphicFrame>
        <p:nvGraphicFramePr>
          <p:cNvPr id="12" name="Diagram 11"/>
          <p:cNvGraphicFramePr/>
          <p:nvPr>
            <p:extLst>
              <p:ext uri="{D42A27DB-BD31-4B8C-83A1-F6EECF244321}">
                <p14:modId xmlns:p14="http://schemas.microsoft.com/office/powerpoint/2010/main" val="2109363092"/>
              </p:ext>
            </p:extLst>
          </p:nvPr>
        </p:nvGraphicFramePr>
        <p:xfrm>
          <a:off x="990600" y="1981200"/>
          <a:ext cx="7162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539552" y="-171400"/>
            <a:ext cx="8229600" cy="1600200"/>
          </a:xfrm>
        </p:spPr>
        <p:txBody>
          <a:bodyPr/>
          <a:lstStyle/>
          <a:p>
            <a:pPr eaLnBrk="1" fontAlgn="auto" hangingPunct="1">
              <a:spcAft>
                <a:spcPts val="0"/>
              </a:spcAft>
              <a:defRPr/>
            </a:pPr>
            <a:r>
              <a:rPr lang="en-US" sz="5400" dirty="0">
                <a:solidFill>
                  <a:schemeClr val="accent6">
                    <a:lumMod val="40000"/>
                    <a:lumOff val="60000"/>
                  </a:schemeClr>
                </a:solidFill>
                <a:ea typeface="+mj-ea"/>
                <a:cs typeface="+mj-cs"/>
              </a:rPr>
              <a:t>Message Authentication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6771114"/>
              </p:ext>
            </p:extLst>
          </p:nvPr>
        </p:nvGraphicFramePr>
        <p:xfrm>
          <a:off x="533400" y="2057400"/>
          <a:ext cx="7848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chemeClr val="accent6">
                    <a:lumMod val="60000"/>
                    <a:lumOff val="40000"/>
                  </a:schemeClr>
                </a:solidFill>
              </a:rPr>
              <a:t>Message Authentication Without Confidentiality</a:t>
            </a:r>
            <a:endParaRPr lang="en-US" sz="4400" dirty="0">
              <a:solidFill>
                <a:schemeClr val="accent6">
                  <a:lumMod val="60000"/>
                  <a:lumOff val="40000"/>
                </a:schemeClr>
              </a:solidFill>
            </a:endParaRPr>
          </a:p>
        </p:txBody>
      </p:sp>
      <p:sp>
        <p:nvSpPr>
          <p:cNvPr id="3" name="Content Placeholder 2"/>
          <p:cNvSpPr>
            <a:spLocks noGrp="1"/>
          </p:cNvSpPr>
          <p:nvPr>
            <p:ph idx="1"/>
          </p:nvPr>
        </p:nvSpPr>
        <p:spPr>
          <a:xfrm>
            <a:off x="457200" y="1700808"/>
            <a:ext cx="8229600" cy="4968552"/>
          </a:xfrm>
        </p:spPr>
        <p:txBody>
          <a:bodyPr>
            <a:normAutofit fontScale="92500" lnSpcReduction="20000"/>
          </a:bodyPr>
          <a:lstStyle/>
          <a:p>
            <a:pPr>
              <a:spcBef>
                <a:spcPts val="1128"/>
              </a:spcBef>
            </a:pPr>
            <a:r>
              <a:rPr lang="en-US" dirty="0" smtClean="0"/>
              <a:t>Message encryption by itself does not provide a secure form of authentication</a:t>
            </a:r>
          </a:p>
          <a:p>
            <a:pPr>
              <a:spcBef>
                <a:spcPts val="1128"/>
              </a:spcBef>
            </a:pPr>
            <a:r>
              <a:rPr lang="en-US" dirty="0" smtClean="0"/>
              <a:t>It is possible to combine authentication and confidentiality in a single algorithm by encrypting a message plus its authentication tag</a:t>
            </a:r>
          </a:p>
          <a:p>
            <a:pPr>
              <a:spcBef>
                <a:spcPts val="1128"/>
              </a:spcBef>
            </a:pPr>
            <a:r>
              <a:rPr lang="en-US" dirty="0" smtClean="0"/>
              <a:t>Typically message authentication is provided as a separate function from message encryption</a:t>
            </a:r>
          </a:p>
          <a:p>
            <a:pPr>
              <a:spcBef>
                <a:spcPts val="1128"/>
              </a:spcBef>
            </a:pPr>
            <a:r>
              <a:rPr lang="en-US" dirty="0" smtClean="0"/>
              <a:t>Situations in which message authentication without confidentiality may be preferable include:</a:t>
            </a:r>
          </a:p>
          <a:p>
            <a:pPr lvl="2"/>
            <a:r>
              <a:rPr lang="en-US" dirty="0" smtClean="0"/>
              <a:t>There are a number of applications in which the same message is broadcast to a number of destinations</a:t>
            </a:r>
          </a:p>
          <a:p>
            <a:pPr lvl="2"/>
            <a:r>
              <a:rPr lang="en-US" dirty="0" smtClean="0"/>
              <a:t>An exchange in which one side has a heavy load and cannot afford the time to decrypt all incoming messages</a:t>
            </a:r>
          </a:p>
          <a:p>
            <a:pPr lvl="2"/>
            <a:r>
              <a:rPr lang="en-US" dirty="0" smtClean="0"/>
              <a:t>Authentication of a computer program in plaintext is an attractive service</a:t>
            </a:r>
          </a:p>
          <a:p>
            <a:pPr marL="342900" lvl="2" indent="-342900">
              <a:spcBef>
                <a:spcPts val="1128"/>
              </a:spcBef>
            </a:pPr>
            <a:r>
              <a:rPr lang="en-US" sz="2400" dirty="0"/>
              <a:t>Thus, there is a place for both authentication and encryption in meeting security requirements</a:t>
            </a:r>
          </a:p>
          <a:p>
            <a:pPr lvl="2"/>
            <a:endParaRPr lang="en-US" dirty="0"/>
          </a:p>
        </p:txBody>
      </p:sp>
    </p:spTree>
    <p:extLst>
      <p:ext uri="{BB962C8B-B14F-4D97-AF65-F5344CB8AC3E}">
        <p14:creationId xmlns:p14="http://schemas.microsoft.com/office/powerpoint/2010/main" val="1257903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428" t="4689" r="8070" b="7531"/>
          <a:stretch/>
        </p:blipFill>
        <p:spPr>
          <a:xfrm>
            <a:off x="467544" y="188640"/>
            <a:ext cx="8159546" cy="6549672"/>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7544" y="116632"/>
            <a:ext cx="8229600" cy="1052736"/>
          </a:xfrm>
        </p:spPr>
        <p:txBody>
          <a:bodyPr/>
          <a:lstStyle/>
          <a:p>
            <a:pPr eaLnBrk="1" fontAlgn="auto" hangingPunct="1">
              <a:spcAft>
                <a:spcPts val="0"/>
              </a:spcAft>
              <a:defRPr/>
            </a:pPr>
            <a:r>
              <a:rPr lang="en-GB" dirty="0" smtClean="0">
                <a:solidFill>
                  <a:schemeClr val="accent6">
                    <a:lumMod val="60000"/>
                    <a:lumOff val="40000"/>
                  </a:schemeClr>
                </a:solidFill>
                <a:ea typeface="+mj-ea"/>
                <a:cs typeface="+mj-cs"/>
              </a:rPr>
              <a:t>Symmetric Encryption</a:t>
            </a:r>
            <a:endParaRPr lang="en-AU" dirty="0">
              <a:solidFill>
                <a:schemeClr val="accent6">
                  <a:lumMod val="60000"/>
                  <a:lumOff val="40000"/>
                </a:schemeClr>
              </a:solidFill>
              <a:ea typeface="+mj-ea"/>
              <a:cs typeface="+mj-cs"/>
            </a:endParaRPr>
          </a:p>
        </p:txBody>
      </p:sp>
      <p:sp>
        <p:nvSpPr>
          <p:cNvPr id="200707" name="Rectangle 3"/>
          <p:cNvSpPr>
            <a:spLocks noGrp="1" noChangeArrowheads="1"/>
          </p:cNvSpPr>
          <p:nvPr>
            <p:ph idx="1"/>
          </p:nvPr>
        </p:nvSpPr>
        <p:spPr>
          <a:xfrm>
            <a:off x="457200" y="1600200"/>
            <a:ext cx="8229600" cy="4853136"/>
          </a:xfrm>
        </p:spPr>
        <p:txBody>
          <a:bodyPr>
            <a:normAutofit/>
          </a:bodyPr>
          <a:lstStyle/>
          <a:p>
            <a:pPr>
              <a:lnSpc>
                <a:spcPct val="120000"/>
              </a:lnSpc>
              <a:spcBef>
                <a:spcPts val="0"/>
              </a:spcBef>
              <a:buClr>
                <a:schemeClr val="accent6">
                  <a:lumMod val="60000"/>
                  <a:lumOff val="40000"/>
                </a:schemeClr>
              </a:buClr>
              <a:buSzPct val="125000"/>
              <a:buFont typeface="Arial"/>
              <a:buChar char="•"/>
              <a:defRPr/>
            </a:pPr>
            <a:r>
              <a:rPr lang="en-US" dirty="0"/>
              <a:t>The universal technique for providing confidentiality for transmitted or stored </a:t>
            </a:r>
            <a:r>
              <a:rPr lang="en-US" dirty="0" smtClean="0"/>
              <a:t>data</a:t>
            </a:r>
            <a:endParaRPr lang="en-US" sz="2000" dirty="0"/>
          </a:p>
          <a:p>
            <a:pPr eaLnBrk="1" fontAlgn="auto" hangingPunct="1">
              <a:lnSpc>
                <a:spcPct val="120000"/>
              </a:lnSpc>
              <a:spcBef>
                <a:spcPts val="0"/>
              </a:spcBef>
              <a:buClr>
                <a:schemeClr val="accent6">
                  <a:lumMod val="60000"/>
                  <a:lumOff val="40000"/>
                </a:schemeClr>
              </a:buClr>
              <a:buSzPct val="125000"/>
              <a:buFont typeface="Arial"/>
              <a:buChar char="•"/>
              <a:defRPr/>
            </a:pPr>
            <a:r>
              <a:rPr lang="en-US" dirty="0"/>
              <a:t>A</a:t>
            </a:r>
            <a:r>
              <a:rPr lang="en-US" dirty="0" smtClean="0"/>
              <a:t>lso referred to as conventional encryption or single-key encryption</a:t>
            </a:r>
            <a:endParaRPr lang="en-US" dirty="0" smtClean="0">
              <a:ea typeface="+mn-ea"/>
              <a:cs typeface="+mn-cs"/>
            </a:endParaRPr>
          </a:p>
          <a:p>
            <a:pPr>
              <a:lnSpc>
                <a:spcPct val="150000"/>
              </a:lnSpc>
              <a:spcAft>
                <a:spcPts val="0"/>
              </a:spcAft>
              <a:buClr>
                <a:schemeClr val="accent6">
                  <a:lumMod val="60000"/>
                  <a:lumOff val="40000"/>
                </a:schemeClr>
              </a:buClr>
              <a:buSzPct val="125000"/>
              <a:buFont typeface="Arial"/>
              <a:buChar char="•"/>
              <a:defRPr/>
            </a:pPr>
            <a:r>
              <a:rPr lang="en-US" dirty="0"/>
              <a:t>Two requirements for secure </a:t>
            </a:r>
            <a:r>
              <a:rPr lang="en-US" dirty="0" smtClean="0"/>
              <a:t>use:</a:t>
            </a:r>
          </a:p>
          <a:p>
            <a:pPr lvl="1">
              <a:lnSpc>
                <a:spcPct val="150000"/>
              </a:lnSpc>
              <a:spcBef>
                <a:spcPts val="0"/>
              </a:spcBef>
              <a:buClr>
                <a:schemeClr val="accent1"/>
              </a:buClr>
              <a:buSzPct val="125000"/>
              <a:buFont typeface="Arial"/>
              <a:buChar char="•"/>
              <a:defRPr/>
            </a:pPr>
            <a:r>
              <a:rPr lang="en-US" sz="2100" dirty="0"/>
              <a:t>Need a strong encryption algorithm</a:t>
            </a:r>
          </a:p>
          <a:p>
            <a:pPr lvl="1">
              <a:lnSpc>
                <a:spcPct val="120000"/>
              </a:lnSpc>
              <a:spcBef>
                <a:spcPts val="600"/>
              </a:spcBef>
              <a:spcAft>
                <a:spcPts val="600"/>
              </a:spcAft>
              <a:buClr>
                <a:schemeClr val="accent1"/>
              </a:buClr>
              <a:buSzPct val="125000"/>
              <a:buFont typeface="Arial"/>
              <a:buChar char="•"/>
              <a:defRPr/>
            </a:pPr>
            <a:r>
              <a:rPr lang="en-US" sz="2000" dirty="0" smtClean="0"/>
              <a:t>S</a:t>
            </a:r>
            <a:r>
              <a:rPr lang="en-US" sz="2000" dirty="0" smtClean="0">
                <a:ea typeface="+mn-ea"/>
              </a:rPr>
              <a:t>ender and receiver must have obtained copies                                           of the secret key in a secure fashion and must                                           keep the key secure</a:t>
            </a:r>
          </a:p>
          <a:p>
            <a:pPr eaLnBrk="1" fontAlgn="auto" hangingPunct="1">
              <a:lnSpc>
                <a:spcPct val="80000"/>
              </a:lnSpc>
              <a:spcBef>
                <a:spcPct val="20000"/>
              </a:spcBef>
              <a:spcAft>
                <a:spcPts val="0"/>
              </a:spcAft>
              <a:buFont typeface="Wingdings" pitchFamily="2" charset="2"/>
              <a:buChar char=""/>
              <a:defRPr/>
            </a:pPr>
            <a:endParaRPr lang="en-US" sz="1900" dirty="0" smtClean="0">
              <a:ea typeface="+mn-ea"/>
              <a:cs typeface="+mn-cs"/>
            </a:endParaRPr>
          </a:p>
          <a:p>
            <a:pPr eaLnBrk="1" fontAlgn="auto" hangingPunct="1">
              <a:lnSpc>
                <a:spcPct val="80000"/>
              </a:lnSpc>
              <a:spcBef>
                <a:spcPct val="20000"/>
              </a:spcBef>
              <a:spcAft>
                <a:spcPts val="0"/>
              </a:spcAft>
              <a:buFont typeface="Wingdings" pitchFamily="2" charset="2"/>
              <a:buChar char=""/>
              <a:defRPr/>
            </a:pPr>
            <a:endParaRPr lang="en-AU" sz="1900" dirty="0">
              <a:ea typeface="+mn-ea"/>
              <a:cs typeface="+mn-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idx="4294967295"/>
          </p:nvPr>
        </p:nvSpPr>
        <p:spPr>
          <a:xfrm>
            <a:off x="5181600" y="1828800"/>
            <a:ext cx="3581400" cy="1828800"/>
          </a:xfrm>
        </p:spPr>
        <p:txBody>
          <a:bodyPr>
            <a:noAutofit/>
          </a:bodyPr>
          <a:lstStyle/>
          <a:p>
            <a:pPr eaLnBrk="1" fontAlgn="auto" hangingPunct="1">
              <a:spcAft>
                <a:spcPts val="0"/>
              </a:spcAft>
              <a:defRPr/>
            </a:pPr>
            <a:r>
              <a:rPr lang="en-US" dirty="0">
                <a:solidFill>
                  <a:schemeClr val="accent1"/>
                </a:solidFill>
                <a:ea typeface="+mj-ea"/>
                <a:cs typeface="+mj-cs"/>
              </a:rPr>
              <a:t>Secure Hash Functions</a:t>
            </a:r>
          </a:p>
        </p:txBody>
      </p:sp>
      <p:pic>
        <p:nvPicPr>
          <p:cNvPr id="48131" name="Picture 3" descr="f5.pdf"/>
          <p:cNvPicPr>
            <a:picLocks noChangeAspect="1"/>
          </p:cNvPicPr>
          <p:nvPr/>
        </p:nvPicPr>
        <p:blipFill>
          <a:blip r:embed="rId3"/>
          <a:srcRect l="18823" t="18182" r="14117" b="17273"/>
          <a:stretch>
            <a:fillRect/>
          </a:stretch>
        </p:blipFill>
        <p:spPr bwMode="auto">
          <a:xfrm>
            <a:off x="609600" y="1066800"/>
            <a:ext cx="4267200" cy="5314950"/>
          </a:xfrm>
          <a:prstGeom prst="rect">
            <a:avLst/>
          </a:prstGeom>
          <a:solidFill>
            <a:srgbClr val="FBAE74"/>
          </a:solidFill>
          <a:ln w="9525">
            <a:noFill/>
            <a:miter lim="800000"/>
            <a:headEnd/>
            <a:tailEnd/>
          </a:ln>
        </p:spPr>
      </p:pic>
      <p:pic>
        <p:nvPicPr>
          <p:cNvPr id="48132" name="Picture 4"/>
          <p:cNvPicPr>
            <a:picLocks noChangeAspect="1"/>
          </p:cNvPicPr>
          <p:nvPr/>
        </p:nvPicPr>
        <p:blipFill>
          <a:blip r:embed="rId4"/>
          <a:srcRect/>
          <a:stretch>
            <a:fillRect/>
          </a:stretch>
        </p:blipFill>
        <p:spPr bwMode="auto">
          <a:xfrm rot="875915">
            <a:off x="5913438" y="4160838"/>
            <a:ext cx="1295400" cy="1295400"/>
          </a:xfrm>
          <a:prstGeom prst="rect">
            <a:avLst/>
          </a:prstGeom>
          <a:noFill/>
          <a:ln w="9525">
            <a:noFill/>
            <a:miter lim="800000"/>
            <a:headEnd/>
            <a:tailEnd/>
          </a:ln>
        </p:spPr>
      </p:pic>
      <p:pic>
        <p:nvPicPr>
          <p:cNvPr id="48133" name="Picture 5"/>
          <p:cNvPicPr>
            <a:picLocks noChangeAspect="1"/>
          </p:cNvPicPr>
          <p:nvPr/>
        </p:nvPicPr>
        <p:blipFill>
          <a:blip r:embed="rId4"/>
          <a:srcRect/>
          <a:stretch>
            <a:fillRect/>
          </a:stretch>
        </p:blipFill>
        <p:spPr bwMode="auto">
          <a:xfrm rot="-878492">
            <a:off x="6218238" y="4541838"/>
            <a:ext cx="1295400" cy="1295400"/>
          </a:xfrm>
          <a:prstGeom prst="rect">
            <a:avLst/>
          </a:prstGeom>
          <a:noFill/>
          <a:ln w="9525">
            <a:noFill/>
            <a:miter lim="800000"/>
            <a:headEnd/>
            <a:tailEnd/>
          </a:ln>
        </p:spPr>
      </p:pic>
      <p:pic>
        <p:nvPicPr>
          <p:cNvPr id="48134" name="Picture 6"/>
          <p:cNvPicPr>
            <a:picLocks noChangeAspect="1"/>
          </p:cNvPicPr>
          <p:nvPr/>
        </p:nvPicPr>
        <p:blipFill>
          <a:blip r:embed="rId4"/>
          <a:srcRect/>
          <a:stretch>
            <a:fillRect/>
          </a:stretch>
        </p:blipFill>
        <p:spPr bwMode="auto">
          <a:xfrm rot="-3053567">
            <a:off x="6827838" y="4541838"/>
            <a:ext cx="1295400" cy="1295400"/>
          </a:xfrm>
          <a:prstGeom prst="rect">
            <a:avLst/>
          </a:prstGeom>
          <a:noFill/>
          <a:ln w="9525">
            <a:noFill/>
            <a:miter lim="800000"/>
            <a:headEnd/>
            <a:tailEnd/>
          </a:ln>
        </p:spPr>
      </p:pic>
      <p:pic>
        <p:nvPicPr>
          <p:cNvPr id="7" name="Picture 6"/>
          <p:cNvPicPr>
            <a:picLocks noChangeAspect="1"/>
          </p:cNvPicPr>
          <p:nvPr/>
        </p:nvPicPr>
        <p:blipFill>
          <a:blip r:embed="rId5"/>
          <a:stretch>
            <a:fillRect/>
          </a:stretch>
        </p:blipFill>
        <p:spPr>
          <a:xfrm>
            <a:off x="6324600" y="304800"/>
            <a:ext cx="1676400" cy="1289538"/>
          </a:xfrm>
          <a:prstGeom prst="rect">
            <a:avLst/>
          </a:prstGeom>
          <a:effectLst>
            <a:softEdge rad="254000"/>
          </a:effectLst>
        </p:spPr>
      </p:pic>
    </p:spTree>
    <p:extLst>
      <p:ext uri="{BB962C8B-B14F-4D97-AF65-F5344CB8AC3E}">
        <p14:creationId xmlns:p14="http://schemas.microsoft.com/office/powerpoint/2010/main" val="1886369188"/>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051" b="27950"/>
          <a:stretch/>
        </p:blipFill>
        <p:spPr>
          <a:xfrm>
            <a:off x="683568" y="188640"/>
            <a:ext cx="7962974" cy="6492076"/>
          </a:xfrm>
          <a:prstGeom prst="rect">
            <a:avLst/>
          </a:prstGeom>
          <a:solidFill>
            <a:schemeClr val="tx1"/>
          </a:solidFill>
        </p:spPr>
      </p:pic>
    </p:spTree>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3150" b="4451"/>
          <a:stretch/>
        </p:blipFill>
        <p:spPr>
          <a:xfrm>
            <a:off x="1917700" y="188640"/>
            <a:ext cx="5419804" cy="6480720"/>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351" y="116632"/>
            <a:ext cx="9180512" cy="1600200"/>
          </a:xfrm>
        </p:spPr>
        <p:txBody>
          <a:bodyPr/>
          <a:lstStyle/>
          <a:p>
            <a:pPr>
              <a:lnSpc>
                <a:spcPts val="2800"/>
              </a:lnSpc>
            </a:pPr>
            <a:r>
              <a:rPr lang="en-US" sz="2800" dirty="0">
                <a:latin typeface="Arial" pitchFamily="-110" charset="0"/>
                <a:ea typeface="ＭＳ Ｐゴシック" pitchFamily="-110" charset="-128"/>
                <a:cs typeface="ＭＳ Ｐゴシック" pitchFamily="-110" charset="-128"/>
              </a:rPr>
              <a:t>To be useful for message</a:t>
            </a:r>
            <a:br>
              <a:rPr lang="en-US" sz="2800" dirty="0">
                <a:latin typeface="Arial" pitchFamily="-110" charset="0"/>
                <a:ea typeface="ＭＳ Ｐゴシック" pitchFamily="-110" charset="-128"/>
                <a:cs typeface="ＭＳ Ｐゴシック" pitchFamily="-110" charset="-128"/>
              </a:rPr>
            </a:br>
            <a:r>
              <a:rPr lang="en-US" sz="2800" dirty="0">
                <a:latin typeface="Arial" pitchFamily="-110" charset="0"/>
                <a:ea typeface="ＭＳ Ｐゴシック" pitchFamily="-110" charset="-128"/>
                <a:cs typeface="ＭＳ Ｐゴシック" pitchFamily="-110" charset="-128"/>
              </a:rPr>
              <a:t>authentication, a hash function H must have the following properties:</a:t>
            </a:r>
            <a:br>
              <a:rPr lang="en-US" sz="2800" dirty="0">
                <a:latin typeface="Arial" pitchFamily="-110" charset="0"/>
                <a:ea typeface="ＭＳ Ｐゴシック" pitchFamily="-110" charset="-128"/>
                <a:cs typeface="ＭＳ Ｐゴシック" pitchFamily="-110" charset="-128"/>
              </a:rPr>
            </a:br>
            <a:endParaRPr lang="en-US" sz="2800" dirty="0">
              <a:solidFill>
                <a:schemeClr val="accent6">
                  <a:lumMod val="20000"/>
                  <a:lumOff val="80000"/>
                </a:schemeClr>
              </a:solidFill>
              <a:effectLst>
                <a:outerShdw blurRad="38100" dist="38100" dir="2700000" algn="tl">
                  <a:srgbClr val="000000">
                    <a:alpha val="43137"/>
                  </a:srgbClr>
                </a:outerShdw>
              </a:effectLst>
              <a:ea typeface="+mj-ea"/>
              <a:cs typeface="+mj-cs"/>
            </a:endParaRPr>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131539091"/>
              </p:ext>
            </p:extLst>
          </p:nvPr>
        </p:nvGraphicFramePr>
        <p:xfrm>
          <a:off x="179512" y="1484784"/>
          <a:ext cx="871296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0" y="0"/>
            <a:ext cx="9144000" cy="1196752"/>
          </a:xfrm>
        </p:spPr>
        <p:txBody>
          <a:bodyPr wrap="square" numCol="1" anchorCtr="0" compatLnSpc="1">
            <a:prstTxWarp prst="textNoShape">
              <a:avLst/>
            </a:prstTxWarp>
          </a:bodyPr>
          <a:lstStyle/>
          <a:p>
            <a:pPr eaLnBrk="1" hangingPunct="1">
              <a:defRPr/>
            </a:pPr>
            <a:r>
              <a:rPr lang="en-US" dirty="0">
                <a:solidFill>
                  <a:schemeClr val="accent6">
                    <a:lumMod val="20000"/>
                    <a:lumOff val="80000"/>
                  </a:schemeClr>
                </a:solidFill>
                <a:effectLst>
                  <a:outerShdw blurRad="38100" dist="38100" dir="2700000" algn="tl">
                    <a:srgbClr val="000000">
                      <a:alpha val="43137"/>
                    </a:srgbClr>
                  </a:outerShdw>
                </a:effectLst>
              </a:rPr>
              <a:t>Security of Hash Functions</a:t>
            </a: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464032243"/>
              </p:ext>
            </p:extLst>
          </p:nvPr>
        </p:nvGraphicFramePr>
        <p:xfrm>
          <a:off x="467544" y="1700808"/>
          <a:ext cx="830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67544" y="188640"/>
            <a:ext cx="8229600" cy="1287016"/>
          </a:xfrm>
        </p:spPr>
        <p:txBody>
          <a:bodyPr>
            <a:normAutofit fontScale="90000"/>
          </a:bodyPr>
          <a:lstStyle/>
          <a:p>
            <a:pPr eaLnBrk="1" hangingPunct="1">
              <a:defRPr/>
            </a:pPr>
            <a:r>
              <a:rPr lang="en-US" dirty="0" smtClean="0">
                <a:ln>
                  <a:solidFill>
                    <a:schemeClr val="accent2"/>
                  </a:solidFill>
                </a:ln>
              </a:rPr>
              <a:t>Public-Key Encryption Structure</a:t>
            </a:r>
            <a:endParaRPr lang="en-US" dirty="0">
              <a:ln>
                <a:solidFill>
                  <a:schemeClr val="accent2"/>
                </a:solidFill>
              </a:ln>
            </a:endParaRP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108382425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f7.pdf"/>
          <p:cNvPicPr>
            <a:picLocks noChangeAspect="1"/>
          </p:cNvPicPr>
          <p:nvPr/>
        </p:nvPicPr>
        <p:blipFill rotWithShape="1">
          <a:blip r:embed="rId3"/>
          <a:srcRect l="3359" t="1491" r="2367" b="54639"/>
          <a:stretch/>
        </p:blipFill>
        <p:spPr bwMode="auto">
          <a:xfrm>
            <a:off x="1624054" y="188640"/>
            <a:ext cx="5684250" cy="3423310"/>
          </a:xfrm>
          <a:prstGeom prst="rect">
            <a:avLst/>
          </a:prstGeom>
          <a:solidFill>
            <a:schemeClr val="tx1"/>
          </a:solidFill>
          <a:ln w="28575">
            <a:solidFill>
              <a:srgbClr val="CC9900"/>
            </a:solidFill>
            <a:miter lim="800000"/>
            <a:headEnd/>
            <a:tailEnd/>
          </a:ln>
        </p:spPr>
      </p:pic>
      <p:sp useBgFill="1">
        <p:nvSpPr>
          <p:cNvPr id="58372" name="TextBox 11"/>
          <p:cNvSpPr txBox="1">
            <a:spLocks noChangeArrowheads="1"/>
          </p:cNvSpPr>
          <p:nvPr/>
        </p:nvSpPr>
        <p:spPr bwMode="auto">
          <a:xfrm>
            <a:off x="228600" y="5334000"/>
            <a:ext cx="5486400" cy="3694113"/>
          </a:xfrm>
          <a:prstGeom prst="rect">
            <a:avLst/>
          </a:prstGeom>
          <a:ln w="9525">
            <a:noFill/>
            <a:miter lim="800000"/>
            <a:headEnd/>
            <a:tailEnd/>
          </a:ln>
        </p:spPr>
        <p:txBody>
          <a:bodyPr>
            <a:prstTxWarp prst="textNoShape">
              <a:avLst/>
            </a:prstTxWarp>
            <a:spAutoFit/>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t>
            </a:r>
          </a:p>
        </p:txBody>
      </p:sp>
      <p:sp>
        <p:nvSpPr>
          <p:cNvPr id="13" name="TextBox 12"/>
          <p:cNvSpPr txBox="1"/>
          <p:nvPr/>
        </p:nvSpPr>
        <p:spPr>
          <a:xfrm>
            <a:off x="228600" y="6858000"/>
            <a:ext cx="5486400" cy="2586038"/>
          </a:xfrm>
          <a:prstGeom prst="rect">
            <a:avLst/>
          </a:prstGeom>
          <a:solidFill>
            <a:schemeClr val="tx1">
              <a:lumMod val="65000"/>
            </a:schemeClr>
          </a:solidFill>
        </p:spPr>
        <p:txBody>
          <a:bodyPr>
            <a:spAutoFit/>
          </a:bodyPr>
          <a:lstStyle/>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a:p>
            <a:pPr>
              <a:defRPr/>
            </a:pPr>
            <a:endParaRPr lang="en-US" dirty="0">
              <a:latin typeface="Arial" pitchFamily="33" charset="0"/>
            </a:endParaRPr>
          </a:p>
        </p:txBody>
      </p:sp>
      <p:sp>
        <p:nvSpPr>
          <p:cNvPr id="15" name="TextBox 14"/>
          <p:cNvSpPr txBox="1"/>
          <p:nvPr/>
        </p:nvSpPr>
        <p:spPr>
          <a:xfrm>
            <a:off x="249442" y="3861048"/>
            <a:ext cx="8282998" cy="2843855"/>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P</a:t>
            </a:r>
            <a:r>
              <a:rPr lang="en-US" sz="2200" b="1" dirty="0" smtClean="0">
                <a:effectLst>
                  <a:outerShdw blurRad="38100" dist="38100" dir="2700000" algn="tl">
                    <a:srgbClr val="0064E2"/>
                  </a:outerShdw>
                </a:effectLst>
                <a:latin typeface="+mn-lt"/>
              </a:rPr>
              <a:t>laintext</a:t>
            </a:r>
            <a:endParaRPr lang="en-US" sz="2200" b="1" dirty="0">
              <a:effectLst>
                <a:outerShdw blurRad="38100" dist="38100" dir="2700000" algn="tl">
                  <a:srgbClr val="0064E2"/>
                </a:outerShdw>
              </a:effectLst>
              <a:latin typeface="+mn-lt"/>
            </a:endParaRP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R</a:t>
            </a:r>
            <a:r>
              <a:rPr lang="en-US" sz="1600" dirty="0" smtClean="0">
                <a:effectLst>
                  <a:outerShdw blurRad="38100" dist="38100" dir="2700000" algn="tl">
                    <a:srgbClr val="0064E2"/>
                  </a:outerShdw>
                </a:effectLst>
                <a:latin typeface="+mj-lt"/>
              </a:rPr>
              <a:t>eadable </a:t>
            </a:r>
            <a:r>
              <a:rPr lang="en-US" sz="1600" dirty="0">
                <a:effectLst>
                  <a:outerShdw blurRad="38100" dist="38100" dir="2700000" algn="tl">
                    <a:srgbClr val="0064E2"/>
                  </a:outerShdw>
                </a:effectLst>
                <a:latin typeface="+mj-lt"/>
              </a:rPr>
              <a:t>message or data that is fed into the algorithm as input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Encryption algorithm</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Performs transformations on the plaintext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Public and private key</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a:t>
            </a:r>
            <a:r>
              <a:rPr lang="en-US" sz="1600" dirty="0" smtClean="0">
                <a:effectLst>
                  <a:outerShdw blurRad="38100" dist="38100" dir="2700000" algn="tl">
                    <a:srgbClr val="0064E2"/>
                  </a:outerShdw>
                </a:effectLst>
                <a:latin typeface="+mj-lt"/>
              </a:rPr>
              <a:t>air </a:t>
            </a:r>
            <a:r>
              <a:rPr lang="en-US" sz="1600" dirty="0">
                <a:effectLst>
                  <a:outerShdw blurRad="38100" dist="38100" dir="2700000" algn="tl">
                    <a:srgbClr val="0064E2"/>
                  </a:outerShdw>
                </a:effectLst>
                <a:latin typeface="+mj-lt"/>
              </a:rPr>
              <a:t>of keys, one for encryption, one for decryption</a:t>
            </a:r>
          </a:p>
          <a:p>
            <a:pPr marL="685800" lvl="1" indent="-336550">
              <a:lnSpc>
                <a:spcPct val="70000"/>
              </a:lnSpc>
              <a:spcBef>
                <a:spcPts val="600"/>
              </a:spcBef>
              <a:buClr>
                <a:schemeClr val="accent2"/>
              </a:buClr>
              <a:buSzPct val="90000"/>
              <a:buFont typeface="Wingdings" pitchFamily="33" charset="2"/>
              <a:buChar char=""/>
              <a:defRPr/>
            </a:pPr>
            <a:r>
              <a:rPr lang="en-US" sz="2200" b="1" dirty="0" err="1">
                <a:effectLst>
                  <a:outerShdw blurRad="38100" dist="38100" dir="2700000" algn="tl">
                    <a:srgbClr val="0064E2"/>
                  </a:outerShdw>
                </a:effectLst>
                <a:latin typeface="+mn-lt"/>
              </a:rPr>
              <a:t>Ciphertext</a:t>
            </a:r>
            <a:endParaRPr lang="en-US" sz="2200" b="1" dirty="0">
              <a:effectLst>
                <a:outerShdw blurRad="38100" dist="38100" dir="2700000" algn="tl">
                  <a:srgbClr val="0064E2"/>
                </a:outerShdw>
              </a:effectLst>
              <a:latin typeface="+mn-lt"/>
            </a:endParaRP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Scrambled message produced as output</a:t>
            </a:r>
          </a:p>
          <a:p>
            <a:pPr marL="685800" lvl="1" indent="-336550">
              <a:lnSpc>
                <a:spcPct val="70000"/>
              </a:lnSpc>
              <a:spcBef>
                <a:spcPts val="600"/>
              </a:spcBef>
              <a:buClr>
                <a:schemeClr val="accent2"/>
              </a:buClr>
              <a:buSzPct val="90000"/>
              <a:buFont typeface="Wingdings" pitchFamily="33" charset="2"/>
              <a:buChar char=""/>
              <a:defRPr/>
            </a:pPr>
            <a:r>
              <a:rPr lang="en-US" sz="2200" b="1" dirty="0">
                <a:effectLst>
                  <a:outerShdw blurRad="38100" dist="38100" dir="2700000" algn="tl">
                    <a:srgbClr val="0064E2"/>
                  </a:outerShdw>
                </a:effectLst>
                <a:latin typeface="+mn-lt"/>
              </a:rPr>
              <a:t>Decryption key</a:t>
            </a:r>
          </a:p>
          <a:p>
            <a:pPr marL="1492250" lvl="3" indent="-349250">
              <a:lnSpc>
                <a:spcPct val="70000"/>
              </a:lnSpc>
              <a:spcBef>
                <a:spcPts val="600"/>
              </a:spcBef>
              <a:buClr>
                <a:schemeClr val="accent1"/>
              </a:buClr>
              <a:buSzPct val="90000"/>
              <a:buFont typeface="Wingdings" pitchFamily="33" charset="2"/>
              <a:buChar char=""/>
              <a:defRPr/>
            </a:pPr>
            <a:r>
              <a:rPr lang="en-US" sz="1600" dirty="0">
                <a:effectLst>
                  <a:outerShdw blurRad="38100" dist="38100" dir="2700000" algn="tl">
                    <a:srgbClr val="0064E2"/>
                  </a:outerShdw>
                </a:effectLst>
                <a:latin typeface="+mj-lt"/>
              </a:rPr>
              <a:t>Produces the original plaintext</a:t>
            </a:r>
          </a:p>
        </p:txBody>
      </p:sp>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28600" y="-838200"/>
            <a:ext cx="5410200" cy="838200"/>
          </a:xfrm>
          <a:prstGeom prst="rect">
            <a:avLst/>
          </a:prstGeom>
          <a:solidFill>
            <a:schemeClr val="tx1">
              <a:lumMod val="75000"/>
            </a:schemeClr>
          </a:solidFill>
        </p:spPr>
        <p:txBody>
          <a:bodyPr>
            <a:spAutoFit/>
          </a:bodyPr>
          <a:lstStyle/>
          <a:p>
            <a:pPr>
              <a:defRPr/>
            </a:pPr>
            <a:endParaRPr lang="en-US" dirty="0">
              <a:latin typeface="Arial" pitchFamily="33" charset="0"/>
            </a:endParaRPr>
          </a:p>
        </p:txBody>
      </p:sp>
      <p:sp>
        <p:nvSpPr>
          <p:cNvPr id="11" name="TextBox 10"/>
          <p:cNvSpPr txBox="1"/>
          <p:nvPr/>
        </p:nvSpPr>
        <p:spPr>
          <a:xfrm>
            <a:off x="1259632" y="4509120"/>
            <a:ext cx="6336704" cy="1815882"/>
          </a:xfrm>
          <a:prstGeom prst="rect">
            <a:avLst/>
          </a:prstGeom>
          <a:noFill/>
        </p:spPr>
        <p:txBody>
          <a:bodyPr wrap="square">
            <a:prstTxWarp prst="textNoShape">
              <a:avLst/>
            </a:prstTxWarp>
            <a:spAutoFit/>
          </a:bodyPr>
          <a:lstStyle/>
          <a:p>
            <a:pPr marL="685800" lvl="1" indent="-336550">
              <a:lnSpc>
                <a:spcPct val="70000"/>
              </a:lnSpc>
              <a:spcBef>
                <a:spcPts val="600"/>
              </a:spcBef>
              <a:buClr>
                <a:schemeClr val="accent2"/>
              </a:buClr>
              <a:buSzPct val="90000"/>
              <a:buFont typeface="Wingdings" pitchFamily="33" charset="2"/>
              <a:buChar char=""/>
              <a:defRPr/>
            </a:pPr>
            <a:r>
              <a:rPr lang="en-US" sz="2400" dirty="0">
                <a:effectLst>
                  <a:outerShdw blurRad="38100" dist="38100" dir="2700000" algn="tl">
                    <a:srgbClr val="0064E2"/>
                  </a:outerShdw>
                </a:effectLst>
                <a:latin typeface="+mn-lt"/>
              </a:rPr>
              <a:t>U</a:t>
            </a:r>
            <a:r>
              <a:rPr lang="en-US" sz="2400" dirty="0" smtClean="0">
                <a:effectLst>
                  <a:outerShdw blurRad="38100" dist="38100" dir="2700000" algn="tl">
                    <a:srgbClr val="0064E2"/>
                  </a:outerShdw>
                </a:effectLst>
                <a:latin typeface="+mn-lt"/>
              </a:rPr>
              <a:t>ser </a:t>
            </a:r>
            <a:r>
              <a:rPr lang="en-US" sz="2400" dirty="0">
                <a:effectLst>
                  <a:outerShdw blurRad="38100" dist="38100" dir="2700000" algn="tl">
                    <a:srgbClr val="0064E2"/>
                  </a:outerShdw>
                </a:effectLst>
                <a:latin typeface="+mn-lt"/>
              </a:rPr>
              <a:t>encrypts data using his or her own private key</a:t>
            </a:r>
          </a:p>
          <a:p>
            <a:pPr marL="685800" lvl="1" indent="-336550">
              <a:lnSpc>
                <a:spcPct val="70000"/>
              </a:lnSpc>
              <a:spcBef>
                <a:spcPts val="600"/>
              </a:spcBef>
              <a:buClr>
                <a:schemeClr val="accent2"/>
              </a:buClr>
              <a:buSzPct val="90000"/>
              <a:defRPr/>
            </a:pPr>
            <a:endParaRPr lang="en-US" sz="2400" dirty="0">
              <a:effectLst>
                <a:outerShdw blurRad="38100" dist="38100" dir="2700000" algn="tl">
                  <a:srgbClr val="0064E2"/>
                </a:outerShdw>
              </a:effectLst>
              <a:latin typeface="+mn-lt"/>
            </a:endParaRPr>
          </a:p>
          <a:p>
            <a:pPr marL="685800" lvl="1" indent="-336550">
              <a:lnSpc>
                <a:spcPct val="70000"/>
              </a:lnSpc>
              <a:spcBef>
                <a:spcPts val="600"/>
              </a:spcBef>
              <a:buClr>
                <a:schemeClr val="accent2"/>
              </a:buClr>
              <a:buSzPct val="90000"/>
              <a:buFont typeface="Wingdings" pitchFamily="33" charset="2"/>
              <a:buChar char=""/>
              <a:defRPr/>
            </a:pPr>
            <a:r>
              <a:rPr lang="en-US" sz="2400" dirty="0">
                <a:effectLst>
                  <a:outerShdw blurRad="38100" dist="38100" dir="2700000" algn="tl">
                    <a:srgbClr val="0064E2"/>
                  </a:outerShdw>
                </a:effectLst>
                <a:latin typeface="+mn-lt"/>
              </a:rPr>
              <a:t>A</a:t>
            </a:r>
            <a:r>
              <a:rPr lang="en-US" sz="2400" dirty="0" smtClean="0">
                <a:effectLst>
                  <a:outerShdw blurRad="38100" dist="38100" dir="2700000" algn="tl">
                    <a:srgbClr val="0064E2"/>
                  </a:outerShdw>
                </a:effectLst>
                <a:latin typeface="+mn-lt"/>
              </a:rPr>
              <a:t>nyone </a:t>
            </a:r>
            <a:r>
              <a:rPr lang="en-US" sz="2400" dirty="0">
                <a:effectLst>
                  <a:outerShdw blurRad="38100" dist="38100" dir="2700000" algn="tl">
                    <a:srgbClr val="0064E2"/>
                  </a:outerShdw>
                </a:effectLst>
                <a:latin typeface="+mn-lt"/>
              </a:rPr>
              <a:t>who knows the corresponding public key will be able to decrypt the message</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1297" t="44305" r="472" b="3983"/>
          <a:stretch/>
        </p:blipFill>
        <p:spPr>
          <a:xfrm>
            <a:off x="1619672" y="162632"/>
            <a:ext cx="6120679" cy="4169811"/>
          </a:xfrm>
          <a:prstGeom prst="rect">
            <a:avLst/>
          </a:prstGeom>
          <a:solidFill>
            <a:schemeClr val="tx1"/>
          </a:solidFill>
          <a:ln w="38100" cap="sq">
            <a:solidFill>
              <a:schemeClr val="accent6"/>
            </a:solidFill>
            <a:miter lim="800000"/>
          </a:ln>
        </p:spPr>
      </p:pic>
    </p:spTree>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2536" y="2852936"/>
            <a:ext cx="9627139" cy="2638400"/>
          </a:xfrm>
          <a:prstGeom prst="rect">
            <a:avLst/>
          </a:prstGeom>
        </p:spPr>
      </p:pic>
      <p:sp>
        <p:nvSpPr>
          <p:cNvPr id="8" name="Rectangle 7"/>
          <p:cNvSpPr/>
          <p:nvPr/>
        </p:nvSpPr>
        <p:spPr>
          <a:xfrm>
            <a:off x="0" y="620688"/>
            <a:ext cx="8928992" cy="1569660"/>
          </a:xfrm>
          <a:prstGeom prst="rect">
            <a:avLst/>
          </a:prstGeom>
        </p:spPr>
        <p:txBody>
          <a:bodyPr wrap="square">
            <a:spAutoFit/>
          </a:bodyPr>
          <a:lstStyle/>
          <a:p>
            <a:pPr algn="ctr"/>
            <a:r>
              <a:rPr lang="en-US" sz="3200" b="1" dirty="0">
                <a:latin typeface="+mn-lt"/>
              </a:rPr>
              <a:t>Table </a:t>
            </a:r>
            <a:r>
              <a:rPr lang="en-US" sz="3200" b="1" dirty="0" smtClean="0">
                <a:latin typeface="+mn-lt"/>
              </a:rPr>
              <a:t>2.3</a:t>
            </a:r>
          </a:p>
          <a:p>
            <a:pPr algn="ctr"/>
            <a:r>
              <a:rPr lang="en-US" sz="3200" b="1" dirty="0" smtClean="0">
                <a:latin typeface="+mn-lt"/>
              </a:rPr>
              <a:t>  </a:t>
            </a:r>
          </a:p>
          <a:p>
            <a:pPr algn="ctr"/>
            <a:r>
              <a:rPr lang="en-US" sz="3200" b="1" dirty="0" smtClean="0">
                <a:latin typeface="+mn-lt"/>
              </a:rPr>
              <a:t>Applications </a:t>
            </a:r>
            <a:r>
              <a:rPr lang="en-US" sz="3200" b="1" dirty="0">
                <a:latin typeface="+mn-lt"/>
              </a:rPr>
              <a:t>for Public-Key Cryptosystems</a:t>
            </a:r>
            <a:r>
              <a:rPr lang="en-US" sz="3200" dirty="0">
                <a:latin typeface="+mn-lt"/>
              </a:rPr>
              <a:t> </a:t>
            </a:r>
          </a:p>
        </p:txBody>
      </p:sp>
    </p:spTree>
  </p:cSld>
  <p:clrMapOvr>
    <a:masterClrMapping/>
  </p:clrMapOvr>
  <p:transition spd="slow">
    <p:wipe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a:bodyPr>
          <a:lstStyle/>
          <a:p>
            <a:pPr eaLnBrk="1" fontAlgn="auto" hangingPunct="1">
              <a:spcAft>
                <a:spcPts val="0"/>
              </a:spcAft>
              <a:defRPr/>
            </a:pPr>
            <a:r>
              <a:rPr lang="en-US" sz="4300" dirty="0" smtClean="0">
                <a:ln>
                  <a:solidFill>
                    <a:srgbClr val="CC9900"/>
                  </a:solidFill>
                </a:ln>
                <a:solidFill>
                  <a:schemeClr val="accent6">
                    <a:lumMod val="60000"/>
                    <a:lumOff val="40000"/>
                  </a:schemeClr>
                </a:solidFill>
                <a:ea typeface="+mj-ea"/>
                <a:cs typeface="+mj-cs"/>
              </a:rPr>
              <a:t>Requirements for Public-Key Cryptosystems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3773358"/>
              </p:ext>
            </p:extLst>
          </p:nvPr>
        </p:nvGraphicFramePr>
        <p:xfrm>
          <a:off x="381000" y="1676400"/>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28" t="6951" r="8537" b="38450"/>
          <a:stretch/>
        </p:blipFill>
        <p:spPr>
          <a:xfrm>
            <a:off x="179512" y="1124744"/>
            <a:ext cx="8724047" cy="4536504"/>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Autofit/>
          </a:bodyPr>
          <a:lstStyle/>
          <a:p>
            <a:pPr eaLnBrk="1" fontAlgn="auto" hangingPunct="1">
              <a:spcAft>
                <a:spcPts val="0"/>
              </a:spcAft>
              <a:defRPr/>
            </a:pPr>
            <a:r>
              <a:rPr lang="en-US" sz="4400" dirty="0" smtClean="0">
                <a:ln>
                  <a:solidFill>
                    <a:srgbClr val="CC9900"/>
                  </a:solidFill>
                </a:ln>
                <a:solidFill>
                  <a:schemeClr val="accent6">
                    <a:lumMod val="60000"/>
                    <a:lumOff val="40000"/>
                  </a:schemeClr>
                </a:solidFill>
                <a:ea typeface="+mj-ea"/>
                <a:cs typeface="+mj-cs"/>
              </a:rPr>
              <a:t>Asymmetric Encryption Algorithms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70092721"/>
              </p:ext>
            </p:extLst>
          </p:nvPr>
        </p:nvGraphicFramePr>
        <p:xfrm>
          <a:off x="228600" y="1905000"/>
          <a:ext cx="8610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05"/>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 calcmode="lin" valueType="num">
                                      <p:cBhvr>
                                        <p:cTn id="9" dur="1000" fill="hold"/>
                                        <p:tgtEl>
                                          <p:spTgt spid="5"/>
                                        </p:tgtEl>
                                        <p:attrNameLst>
                                          <p:attrName>ppt_x</p:attrName>
                                        </p:attrNameLst>
                                      </p:cBhvr>
                                      <p:tavLst>
                                        <p:tav tm="0">
                                          <p:val>
                                            <p:strVal val="#ppt_x-.2"/>
                                          </p:val>
                                        </p:tav>
                                        <p:tav tm="100000">
                                          <p:val>
                                            <p:strVal val="#ppt_x"/>
                                          </p:val>
                                        </p:tav>
                                      </p:tavLst>
                                    </p:anim>
                                    <p:anim calcmode="lin" valueType="num">
                                      <p:cBhvr>
                                        <p:cTn id="10" dur="1000" fill="hold"/>
                                        <p:tgtEl>
                                          <p:spTgt spid="5"/>
                                        </p:tgtEl>
                                        <p:attrNameLst>
                                          <p:attrName>ppt_y</p:attrName>
                                        </p:attrNameLst>
                                      </p:cBhvr>
                                      <p:tavLst>
                                        <p:tav tm="0">
                                          <p:val>
                                            <p:strVal val="#ppt_y"/>
                                          </p:val>
                                        </p:tav>
                                        <p:tav tm="100000">
                                          <p:val>
                                            <p:strVal val="#ppt_y"/>
                                          </p:val>
                                        </p:tav>
                                      </p:tavLst>
                                    </p:anim>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eaLnBrk="1" hangingPunct="1">
              <a:defRPr/>
            </a:pPr>
            <a:r>
              <a:rPr lang="en-US" dirty="0" smtClean="0">
                <a:solidFill>
                  <a:schemeClr val="accent6">
                    <a:lumMod val="40000"/>
                    <a:lumOff val="60000"/>
                  </a:schemeClr>
                </a:solidFill>
              </a:rPr>
              <a:t>Digital Signatures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628800"/>
            <a:ext cx="8229600" cy="5040560"/>
          </a:xfrm>
        </p:spPr>
        <p:txBody>
          <a:bodyPr>
            <a:normAutofit fontScale="85000" lnSpcReduction="20000"/>
          </a:bodyPr>
          <a:lstStyle/>
          <a:p>
            <a:pPr eaLnBrk="1" hangingPunct="1">
              <a:spcAft>
                <a:spcPts val="1200"/>
              </a:spcAft>
              <a:buClr>
                <a:schemeClr val="accent6">
                  <a:lumMod val="40000"/>
                  <a:lumOff val="60000"/>
                </a:schemeClr>
              </a:buClr>
              <a:buSzPct val="70000"/>
              <a:buFont typeface="Wingdings" pitchFamily="33" charset="2"/>
              <a:buChar char=""/>
              <a:defRPr/>
            </a:pPr>
            <a:r>
              <a:rPr lang="en-US" dirty="0" smtClean="0"/>
              <a:t>NIST FIPS PUB 186-4 defines a digital signature as:</a:t>
            </a:r>
          </a:p>
          <a:p>
            <a:pPr marL="914400" lvl="2" indent="0">
              <a:lnSpc>
                <a:spcPct val="120000"/>
              </a:lnSpc>
              <a:spcBef>
                <a:spcPts val="0"/>
              </a:spcBef>
              <a:spcAft>
                <a:spcPts val="600"/>
              </a:spcAft>
              <a:buClr>
                <a:schemeClr val="accent6">
                  <a:lumMod val="40000"/>
                  <a:lumOff val="60000"/>
                </a:schemeClr>
              </a:buClr>
              <a:buSzPct val="70000"/>
              <a:buNone/>
              <a:defRPr/>
            </a:pPr>
            <a:r>
              <a:rPr lang="en-US" sz="2200" b="1" dirty="0" smtClean="0">
                <a:solidFill>
                  <a:schemeClr val="accent6">
                    <a:lumMod val="40000"/>
                    <a:lumOff val="60000"/>
                  </a:schemeClr>
                </a:solidFill>
              </a:rPr>
              <a:t>”The result of a cryptographic transformation of data that,</a:t>
            </a:r>
          </a:p>
          <a:p>
            <a:pPr marL="914400" lvl="2" indent="0">
              <a:lnSpc>
                <a:spcPct val="120000"/>
              </a:lnSpc>
              <a:spcBef>
                <a:spcPts val="0"/>
              </a:spcBef>
              <a:spcAft>
                <a:spcPts val="600"/>
              </a:spcAft>
              <a:buClr>
                <a:schemeClr val="accent6">
                  <a:lumMod val="40000"/>
                  <a:lumOff val="60000"/>
                </a:schemeClr>
              </a:buClr>
              <a:buSzPct val="70000"/>
              <a:buNone/>
              <a:defRPr/>
            </a:pPr>
            <a:r>
              <a:rPr lang="en-US" sz="2200" b="1" dirty="0" smtClean="0">
                <a:solidFill>
                  <a:schemeClr val="accent6">
                    <a:lumMod val="40000"/>
                    <a:lumOff val="60000"/>
                  </a:schemeClr>
                </a:solidFill>
              </a:rPr>
              <a:t> when properly implemented, provides a mechanism for </a:t>
            </a:r>
          </a:p>
          <a:p>
            <a:pPr marL="914400" lvl="2" indent="0">
              <a:lnSpc>
                <a:spcPct val="120000"/>
              </a:lnSpc>
              <a:spcBef>
                <a:spcPts val="0"/>
              </a:spcBef>
              <a:spcAft>
                <a:spcPts val="600"/>
              </a:spcAft>
              <a:buClr>
                <a:schemeClr val="accent6">
                  <a:lumMod val="40000"/>
                  <a:lumOff val="60000"/>
                </a:schemeClr>
              </a:buClr>
              <a:buSzPct val="70000"/>
              <a:buNone/>
              <a:defRPr/>
            </a:pPr>
            <a:r>
              <a:rPr lang="en-US" sz="2200" b="1" dirty="0" smtClean="0">
                <a:solidFill>
                  <a:schemeClr val="accent6">
                    <a:lumMod val="40000"/>
                    <a:lumOff val="60000"/>
                  </a:schemeClr>
                </a:solidFill>
              </a:rPr>
              <a:t>verifying origin authentication, data integrity and signatory non-repudiation.”</a:t>
            </a:r>
          </a:p>
          <a:p>
            <a:pPr marL="342900" lvl="2" indent="-342900">
              <a:lnSpc>
                <a:spcPct val="120000"/>
              </a:lnSpc>
              <a:spcAft>
                <a:spcPts val="1200"/>
              </a:spcAft>
              <a:buClr>
                <a:schemeClr val="accent6">
                  <a:lumMod val="40000"/>
                  <a:lumOff val="60000"/>
                </a:schemeClr>
              </a:buClr>
              <a:buSzPct val="70000"/>
              <a:buFont typeface="Wingdings" pitchFamily="33" charset="2"/>
              <a:buChar char=""/>
              <a:defRPr/>
            </a:pPr>
            <a:r>
              <a:rPr lang="en-US" sz="2400" dirty="0"/>
              <a:t>Thus, a digital signature is a data-dependent bit pattern, generated by an agent as a function of a file, message, or other form of data block</a:t>
            </a:r>
          </a:p>
          <a:p>
            <a:pPr marL="342900" lvl="2" indent="-342900">
              <a:lnSpc>
                <a:spcPct val="120000"/>
              </a:lnSpc>
              <a:spcAft>
                <a:spcPts val="1200"/>
              </a:spcAft>
              <a:buClr>
                <a:schemeClr val="accent6">
                  <a:lumMod val="40000"/>
                  <a:lumOff val="60000"/>
                </a:schemeClr>
              </a:buClr>
              <a:buSzPct val="70000"/>
              <a:buFont typeface="Wingdings" pitchFamily="33" charset="2"/>
              <a:buChar char=""/>
              <a:defRPr/>
            </a:pPr>
            <a:r>
              <a:rPr lang="en-US" sz="2400" dirty="0"/>
              <a:t>FIPS 186-4 specifies the use of one of three digital signature algorithms</a:t>
            </a:r>
            <a:r>
              <a:rPr lang="en-US" sz="2400" dirty="0" smtClean="0"/>
              <a:t>:</a:t>
            </a:r>
          </a:p>
          <a:p>
            <a:pPr marL="1257300" lvl="4" indent="-342900">
              <a:spcAft>
                <a:spcPts val="600"/>
              </a:spcAft>
              <a:buClr>
                <a:schemeClr val="accent6">
                  <a:lumMod val="40000"/>
                  <a:lumOff val="60000"/>
                </a:schemeClr>
              </a:buClr>
              <a:buSzPct val="70000"/>
              <a:buFont typeface="Wingdings" pitchFamily="33" charset="2"/>
              <a:buChar char=""/>
              <a:defRPr/>
            </a:pPr>
            <a:r>
              <a:rPr lang="en-US" sz="2400" dirty="0" smtClean="0"/>
              <a:t>Digital Signature Algorithm (DSA)</a:t>
            </a:r>
          </a:p>
          <a:p>
            <a:pPr marL="1257300" lvl="4" indent="-342900">
              <a:spcAft>
                <a:spcPts val="600"/>
              </a:spcAft>
              <a:buClr>
                <a:schemeClr val="accent6">
                  <a:lumMod val="40000"/>
                  <a:lumOff val="60000"/>
                </a:schemeClr>
              </a:buClr>
              <a:buSzPct val="70000"/>
              <a:buFont typeface="Wingdings" pitchFamily="33" charset="2"/>
              <a:buChar char=""/>
              <a:defRPr/>
            </a:pPr>
            <a:r>
              <a:rPr lang="en-US" sz="2400" dirty="0" smtClean="0"/>
              <a:t>RSA Digital Signature Algorithm</a:t>
            </a:r>
          </a:p>
          <a:p>
            <a:pPr marL="1257300" lvl="4" indent="-342900">
              <a:spcAft>
                <a:spcPts val="600"/>
              </a:spcAft>
              <a:buClr>
                <a:schemeClr val="accent6">
                  <a:lumMod val="40000"/>
                  <a:lumOff val="60000"/>
                </a:schemeClr>
              </a:buClr>
              <a:buSzPct val="70000"/>
              <a:buFont typeface="Wingdings" pitchFamily="33" charset="2"/>
              <a:buChar char=""/>
              <a:defRPr/>
            </a:pPr>
            <a:r>
              <a:rPr lang="en-US" sz="2400" dirty="0" smtClean="0"/>
              <a:t>Elliptic Curve Digital Signature Algorithm (ECDSA)</a:t>
            </a:r>
            <a:endParaRPr lang="en-US"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851" b="11150"/>
          <a:stretch/>
        </p:blipFill>
        <p:spPr>
          <a:xfrm>
            <a:off x="1917700" y="332656"/>
            <a:ext cx="5696816" cy="6192688"/>
          </a:xfrm>
          <a:prstGeom prst="rect">
            <a:avLst/>
          </a:prstGeom>
          <a:solidFill>
            <a:schemeClr val="lt1">
              <a:hueOff val="0"/>
              <a:satOff val="0"/>
              <a:lumOff val="0"/>
            </a:schemeClr>
          </a:solidFill>
        </p:spPr>
      </p:pic>
    </p:spTree>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350" b="23750"/>
          <a:stretch/>
        </p:blipFill>
        <p:spPr>
          <a:xfrm>
            <a:off x="683568" y="260648"/>
            <a:ext cx="8014750" cy="6316478"/>
          </a:xfrm>
          <a:prstGeom prst="rect">
            <a:avLst/>
          </a:prstGeom>
          <a:solidFill>
            <a:schemeClr val="tx1"/>
          </a:solidFill>
        </p:spPr>
      </p:pic>
    </p:spTree>
    <p:extLst>
      <p:ext uri="{BB962C8B-B14F-4D97-AF65-F5344CB8AC3E}">
        <p14:creationId xmlns:p14="http://schemas.microsoft.com/office/powerpoint/2010/main" val="1624041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951" b="11151"/>
          <a:stretch/>
        </p:blipFill>
        <p:spPr>
          <a:xfrm>
            <a:off x="1691680" y="237121"/>
            <a:ext cx="6000968" cy="6360231"/>
          </a:xfrm>
          <a:prstGeom prst="rect">
            <a:avLst/>
          </a:prstGeom>
          <a:solidFill>
            <a:schemeClr val="tx1"/>
          </a:solidFill>
        </p:spPr>
      </p:pic>
    </p:spTree>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457200" y="457200"/>
            <a:ext cx="3602038" cy="1550988"/>
          </a:xfrm>
        </p:spPr>
        <p:txBody>
          <a:bodyPr>
            <a:noAutofit/>
          </a:bodyPr>
          <a:lstStyle/>
          <a:p>
            <a:pPr fontAlgn="auto">
              <a:spcAft>
                <a:spcPts val="0"/>
              </a:spcAft>
              <a:defRPr/>
            </a:pPr>
            <a:r>
              <a:rPr lang="en-US" sz="5400" dirty="0" smtClean="0">
                <a:solidFill>
                  <a:schemeClr val="accent6">
                    <a:lumMod val="60000"/>
                    <a:lumOff val="40000"/>
                  </a:schemeClr>
                </a:solidFill>
                <a:ea typeface="+mj-ea"/>
                <a:cs typeface="+mj-cs"/>
              </a:rPr>
              <a:t>Random Numbers</a:t>
            </a:r>
          </a:p>
        </p:txBody>
      </p:sp>
      <p:sp>
        <p:nvSpPr>
          <p:cNvPr id="249859" name="Rectangle 3"/>
          <p:cNvSpPr>
            <a:spLocks noGrp="1" noChangeArrowheads="1"/>
          </p:cNvSpPr>
          <p:nvPr>
            <p:ph idx="1"/>
          </p:nvPr>
        </p:nvSpPr>
        <p:spPr>
          <a:xfrm>
            <a:off x="4211960" y="188640"/>
            <a:ext cx="4824536" cy="7029400"/>
          </a:xfrm>
        </p:spPr>
        <p:txBody>
          <a:bodyPr>
            <a:normAutofit fontScale="70000" lnSpcReduction="20000"/>
          </a:bodyPr>
          <a:lstStyle/>
          <a:p>
            <a:pPr marL="0" indent="0" fontAlgn="auto">
              <a:lnSpc>
                <a:spcPct val="130000"/>
              </a:lnSpc>
              <a:spcAft>
                <a:spcPts val="1200"/>
              </a:spcAft>
              <a:buClr>
                <a:srgbClr val="FFCC33"/>
              </a:buClr>
              <a:buNone/>
              <a:defRPr/>
            </a:pPr>
            <a:endParaRPr lang="en-US" sz="3097" dirty="0" smtClean="0"/>
          </a:p>
          <a:p>
            <a:pPr lvl="1" eaLnBrk="1" fontAlgn="auto" hangingPunct="1">
              <a:lnSpc>
                <a:spcPct val="130000"/>
              </a:lnSpc>
              <a:spcAft>
                <a:spcPts val="1200"/>
              </a:spcAft>
              <a:buClr>
                <a:schemeClr val="accent6">
                  <a:lumMod val="60000"/>
                  <a:lumOff val="40000"/>
                </a:schemeClr>
              </a:buClr>
              <a:buSzPct val="70000"/>
              <a:buFont typeface="Wingdings" pitchFamily="2" charset="2"/>
              <a:buChar char=""/>
              <a:defRPr/>
            </a:pPr>
            <a:r>
              <a:rPr lang="en-US" sz="3429" dirty="0"/>
              <a:t>K</a:t>
            </a:r>
            <a:r>
              <a:rPr lang="en-US" sz="3429" dirty="0" smtClean="0">
                <a:ea typeface="+mn-ea"/>
              </a:rPr>
              <a:t>eys for public-key algorithms</a:t>
            </a:r>
          </a:p>
          <a:p>
            <a:pPr lvl="1" eaLnBrk="1" fontAlgn="auto" hangingPunct="1">
              <a:lnSpc>
                <a:spcPct val="130000"/>
              </a:lnSpc>
              <a:spcAft>
                <a:spcPts val="1200"/>
              </a:spcAft>
              <a:buClr>
                <a:schemeClr val="accent6">
                  <a:lumMod val="60000"/>
                  <a:lumOff val="40000"/>
                </a:schemeClr>
              </a:buClr>
              <a:buSzPct val="70000"/>
              <a:buFont typeface="Wingdings" pitchFamily="2" charset="2"/>
              <a:buChar char=""/>
              <a:defRPr/>
            </a:pPr>
            <a:r>
              <a:rPr lang="en-US" sz="3429" dirty="0"/>
              <a:t>S</a:t>
            </a:r>
            <a:r>
              <a:rPr lang="en-US" sz="3429" dirty="0" smtClean="0">
                <a:ea typeface="+mn-ea"/>
              </a:rPr>
              <a:t>tream key for symmetric stream cipher</a:t>
            </a:r>
          </a:p>
          <a:p>
            <a:pPr lvl="1" eaLnBrk="1" fontAlgn="auto" hangingPunct="1">
              <a:lnSpc>
                <a:spcPct val="130000"/>
              </a:lnSpc>
              <a:spcAft>
                <a:spcPts val="1200"/>
              </a:spcAft>
              <a:buClr>
                <a:schemeClr val="accent6">
                  <a:lumMod val="60000"/>
                  <a:lumOff val="40000"/>
                </a:schemeClr>
              </a:buClr>
              <a:buSzPct val="70000"/>
              <a:buFont typeface="Wingdings" pitchFamily="2" charset="2"/>
              <a:buChar char=""/>
              <a:defRPr/>
            </a:pPr>
            <a:r>
              <a:rPr lang="en-US" sz="3429" dirty="0"/>
              <a:t>S</a:t>
            </a:r>
            <a:r>
              <a:rPr lang="en-US" sz="3429" dirty="0" smtClean="0">
                <a:ea typeface="+mn-ea"/>
              </a:rPr>
              <a:t>ymmetric key for use as a temporary session key or in creating a digital envelope</a:t>
            </a:r>
          </a:p>
          <a:p>
            <a:pPr lvl="1" eaLnBrk="1" fontAlgn="auto" hangingPunct="1">
              <a:lnSpc>
                <a:spcPct val="130000"/>
              </a:lnSpc>
              <a:spcAft>
                <a:spcPts val="1200"/>
              </a:spcAft>
              <a:buClr>
                <a:schemeClr val="accent6">
                  <a:lumMod val="60000"/>
                  <a:lumOff val="40000"/>
                </a:schemeClr>
              </a:buClr>
              <a:buSzPct val="70000"/>
              <a:buFont typeface="Wingdings" pitchFamily="2" charset="2"/>
              <a:buChar char=""/>
              <a:defRPr/>
            </a:pPr>
            <a:r>
              <a:rPr lang="en-US" sz="3429" dirty="0"/>
              <a:t>H</a:t>
            </a:r>
            <a:r>
              <a:rPr lang="en-US" sz="3429" dirty="0" smtClean="0">
                <a:ea typeface="+mn-ea"/>
              </a:rPr>
              <a:t>andshaking to prevent replay attacks</a:t>
            </a:r>
          </a:p>
          <a:p>
            <a:pPr lvl="1" eaLnBrk="1" fontAlgn="auto" hangingPunct="1">
              <a:lnSpc>
                <a:spcPct val="130000"/>
              </a:lnSpc>
              <a:spcAft>
                <a:spcPts val="1200"/>
              </a:spcAft>
              <a:buClr>
                <a:schemeClr val="accent6">
                  <a:lumMod val="60000"/>
                  <a:lumOff val="40000"/>
                </a:schemeClr>
              </a:buClr>
              <a:buSzPct val="70000"/>
              <a:buFont typeface="Wingdings" pitchFamily="2" charset="2"/>
              <a:buChar char=""/>
              <a:defRPr/>
            </a:pPr>
            <a:r>
              <a:rPr lang="en-US" sz="3429" dirty="0" smtClean="0">
                <a:ea typeface="+mn-ea"/>
              </a:rPr>
              <a:t> Session key</a:t>
            </a:r>
          </a:p>
        </p:txBody>
      </p:sp>
      <p:sp>
        <p:nvSpPr>
          <p:cNvPr id="6" name="TextBox 5"/>
          <p:cNvSpPr txBox="1"/>
          <p:nvPr/>
        </p:nvSpPr>
        <p:spPr>
          <a:xfrm>
            <a:off x="124619" y="2852936"/>
            <a:ext cx="4267200" cy="1200150"/>
          </a:xfrm>
          <a:prstGeom prst="rect">
            <a:avLst/>
          </a:prstGeom>
          <a:noFill/>
        </p:spPr>
        <p:txBody>
          <a:bodyPr>
            <a:prstTxWarp prst="textNoShape">
              <a:avLst/>
            </a:prstTxWarp>
            <a:spAutoFit/>
          </a:bodyPr>
          <a:lstStyle/>
          <a:p>
            <a:pPr algn="ctr">
              <a:defRPr/>
            </a:pPr>
            <a:r>
              <a:rPr lang="en-US" sz="3600" b="1" dirty="0">
                <a:effectLst>
                  <a:outerShdw blurRad="38100" dist="38100" dir="2700000" algn="tl">
                    <a:srgbClr val="0064E2"/>
                  </a:outerShdw>
                </a:effectLst>
                <a:latin typeface="+mj-lt"/>
              </a:rPr>
              <a:t>Uses include generation of:</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a:bodyPr>
          <a:lstStyle/>
          <a:p>
            <a:pPr eaLnBrk="1" hangingPunct="1">
              <a:defRPr/>
            </a:pPr>
            <a:r>
              <a:rPr lang="en-US" dirty="0" smtClean="0">
                <a:solidFill>
                  <a:schemeClr val="accent6">
                    <a:lumMod val="60000"/>
                    <a:lumOff val="40000"/>
                  </a:schemeClr>
                </a:solidFill>
              </a:rPr>
              <a:t>Random Number Requirements</a:t>
            </a:r>
            <a:endParaRPr lang="en-US" dirty="0">
              <a:solidFill>
                <a:schemeClr val="accent6">
                  <a:lumMod val="60000"/>
                  <a:lumOff val="40000"/>
                </a:schemeClr>
              </a:solidFill>
            </a:endParaRPr>
          </a:p>
        </p:txBody>
      </p:sp>
      <p:sp>
        <p:nvSpPr>
          <p:cNvPr id="16" name="Text Placeholder 15"/>
          <p:cNvSpPr>
            <a:spLocks noGrp="1"/>
          </p:cNvSpPr>
          <p:nvPr>
            <p:ph type="body" idx="1"/>
          </p:nvPr>
        </p:nvSpPr>
        <p:spPr/>
        <p:txBody>
          <a:bodyPr/>
          <a:lstStyle/>
          <a:p>
            <a:pPr eaLnBrk="1" hangingPunct="1">
              <a:buFont typeface="Wingdings" pitchFamily="33" charset="2"/>
              <a:buNone/>
              <a:defRPr/>
            </a:pPr>
            <a:r>
              <a:rPr lang="en-US" dirty="0" smtClean="0">
                <a:solidFill>
                  <a:schemeClr val="accent3">
                    <a:lumMod val="40000"/>
                    <a:lumOff val="60000"/>
                  </a:schemeClr>
                </a:solidFill>
              </a:rPr>
              <a:t>Randomness</a:t>
            </a:r>
            <a:endParaRPr lang="en-US" dirty="0">
              <a:solidFill>
                <a:schemeClr val="accent3">
                  <a:lumMod val="40000"/>
                  <a:lumOff val="60000"/>
                </a:schemeClr>
              </a:solidFill>
            </a:endParaRPr>
          </a:p>
        </p:txBody>
      </p:sp>
      <p:sp>
        <p:nvSpPr>
          <p:cNvPr id="18" name="Text Placeholder 17"/>
          <p:cNvSpPr>
            <a:spLocks noGrp="1"/>
          </p:cNvSpPr>
          <p:nvPr>
            <p:ph type="body" sz="quarter" idx="3"/>
          </p:nvPr>
        </p:nvSpPr>
        <p:spPr/>
        <p:txBody>
          <a:bodyPr/>
          <a:lstStyle/>
          <a:p>
            <a:pPr eaLnBrk="1" hangingPunct="1">
              <a:buFont typeface="Wingdings" pitchFamily="33" charset="2"/>
              <a:buNone/>
              <a:defRPr/>
            </a:pPr>
            <a:r>
              <a:rPr lang="en-US" dirty="0" smtClean="0">
                <a:solidFill>
                  <a:schemeClr val="accent5">
                    <a:lumMod val="40000"/>
                    <a:lumOff val="60000"/>
                  </a:schemeClr>
                </a:solidFill>
              </a:rPr>
              <a:t>Unpredictability</a:t>
            </a:r>
            <a:endParaRPr lang="en-US" dirty="0">
              <a:solidFill>
                <a:schemeClr val="accent5">
                  <a:lumMod val="40000"/>
                  <a:lumOff val="60000"/>
                </a:schemeClr>
              </a:solidFill>
            </a:endParaRPr>
          </a:p>
        </p:txBody>
      </p:sp>
      <p:sp>
        <p:nvSpPr>
          <p:cNvPr id="17" name="Content Placeholder 16"/>
          <p:cNvSpPr>
            <a:spLocks noGrp="1"/>
          </p:cNvSpPr>
          <p:nvPr>
            <p:ph sz="quarter" idx="13"/>
          </p:nvPr>
        </p:nvSpPr>
        <p:spPr/>
        <p:txBody>
          <a:bodyPr/>
          <a:lstStyle/>
          <a:p>
            <a:pPr eaLnBrk="1" hangingPunct="1">
              <a:buSzPct val="70000"/>
              <a:buFont typeface="Wingdings" pitchFamily="33" charset="2"/>
              <a:buChar char=""/>
              <a:defRPr/>
            </a:pPr>
            <a:r>
              <a:rPr lang="en-US" dirty="0"/>
              <a:t>C</a:t>
            </a:r>
            <a:r>
              <a:rPr lang="en-US" dirty="0" smtClean="0"/>
              <a:t>riteria:</a:t>
            </a:r>
          </a:p>
          <a:p>
            <a:pPr lvl="1" eaLnBrk="1" hangingPunct="1">
              <a:buClr>
                <a:srgbClr val="FFAC1B"/>
              </a:buClr>
              <a:buSzPct val="70000"/>
              <a:buFont typeface="Wingdings" pitchFamily="33" charset="2"/>
              <a:buChar char=""/>
              <a:defRPr/>
            </a:pPr>
            <a:r>
              <a:rPr lang="en-US" dirty="0"/>
              <a:t>U</a:t>
            </a:r>
            <a:r>
              <a:rPr lang="en-US" dirty="0" smtClean="0"/>
              <a:t>niform distribution</a:t>
            </a:r>
          </a:p>
          <a:p>
            <a:pPr lvl="2" eaLnBrk="1" hangingPunct="1">
              <a:buSzPct val="70000"/>
              <a:buFont typeface="Wingdings" pitchFamily="33" charset="2"/>
              <a:buChar char=""/>
              <a:defRPr/>
            </a:pPr>
            <a:r>
              <a:rPr lang="en-US" dirty="0"/>
              <a:t>F</a:t>
            </a:r>
            <a:r>
              <a:rPr lang="en-US" dirty="0" smtClean="0"/>
              <a:t>requency of occurrence of each of the numbers should be approximately the same</a:t>
            </a:r>
          </a:p>
          <a:p>
            <a:pPr lvl="1">
              <a:buClr>
                <a:srgbClr val="FFAC1B"/>
              </a:buClr>
              <a:buSzPct val="70000"/>
              <a:buFont typeface="Wingdings" pitchFamily="33" charset="2"/>
              <a:buChar char=""/>
              <a:defRPr/>
            </a:pPr>
            <a:r>
              <a:rPr lang="en-US" dirty="0"/>
              <a:t>Independence</a:t>
            </a:r>
          </a:p>
          <a:p>
            <a:pPr lvl="2" eaLnBrk="1" hangingPunct="1">
              <a:buSzPct val="70000"/>
              <a:buFont typeface="Wingdings" pitchFamily="33" charset="2"/>
              <a:buChar char=""/>
              <a:defRPr/>
            </a:pPr>
            <a:r>
              <a:rPr lang="en-US" dirty="0"/>
              <a:t>N</a:t>
            </a:r>
            <a:r>
              <a:rPr lang="en-US" dirty="0" smtClean="0"/>
              <a:t>o one value in the sequence can be inferred from the others</a:t>
            </a:r>
          </a:p>
        </p:txBody>
      </p:sp>
      <p:sp>
        <p:nvSpPr>
          <p:cNvPr id="19" name="Content Placeholder 18"/>
          <p:cNvSpPr>
            <a:spLocks noGrp="1"/>
          </p:cNvSpPr>
          <p:nvPr>
            <p:ph sz="quarter" idx="14"/>
          </p:nvPr>
        </p:nvSpPr>
        <p:spPr>
          <a:xfrm>
            <a:off x="4876800" y="2590800"/>
            <a:ext cx="3932238" cy="3522663"/>
          </a:xfrm>
        </p:spPr>
        <p:txBody>
          <a:bodyPr>
            <a:normAutofit fontScale="92500"/>
          </a:bodyPr>
          <a:lstStyle/>
          <a:p>
            <a:pPr eaLnBrk="1" hangingPunct="1">
              <a:spcAft>
                <a:spcPts val="1800"/>
              </a:spcAft>
              <a:buSzPct val="70000"/>
              <a:buFont typeface="Wingdings" pitchFamily="33" charset="2"/>
              <a:buChar char=""/>
              <a:defRPr/>
            </a:pPr>
            <a:r>
              <a:rPr lang="en-US" dirty="0"/>
              <a:t>E</a:t>
            </a:r>
            <a:r>
              <a:rPr lang="en-US" dirty="0" smtClean="0"/>
              <a:t>ach number is statistically independent of other numbers in the sequence</a:t>
            </a:r>
          </a:p>
          <a:p>
            <a:pPr eaLnBrk="1" hangingPunct="1">
              <a:spcAft>
                <a:spcPts val="1800"/>
              </a:spcAft>
              <a:buSzPct val="70000"/>
              <a:buFont typeface="Wingdings" pitchFamily="33" charset="2"/>
              <a:buChar char=""/>
              <a:defRPr/>
            </a:pPr>
            <a:r>
              <a:rPr lang="en-US" dirty="0"/>
              <a:t>O</a:t>
            </a:r>
            <a:r>
              <a:rPr lang="en-US" dirty="0" smtClean="0"/>
              <a:t>pponent should not be able to predict future elements of the sequence on the basis of earlier elements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0" y="404664"/>
            <a:ext cx="9144000" cy="1143000"/>
          </a:xfrm>
        </p:spPr>
        <p:txBody>
          <a:bodyPr/>
          <a:lstStyle/>
          <a:p>
            <a:pPr eaLnBrk="1" fontAlgn="auto" hangingPunct="1">
              <a:spcAft>
                <a:spcPts val="0"/>
              </a:spcAft>
              <a:defRPr/>
            </a:pPr>
            <a:r>
              <a:rPr lang="en-US" dirty="0" smtClean="0">
                <a:solidFill>
                  <a:schemeClr val="accent6">
                    <a:lumMod val="40000"/>
                    <a:lumOff val="60000"/>
                  </a:schemeClr>
                </a:solidFill>
                <a:ea typeface="+mj-ea"/>
                <a:cs typeface="+mj-cs"/>
              </a:rPr>
              <a:t>Random versus Pseudorandom</a:t>
            </a:r>
            <a:endParaRPr lang="en-US" dirty="0">
              <a:solidFill>
                <a:schemeClr val="accent6">
                  <a:lumMod val="40000"/>
                  <a:lumOff val="60000"/>
                </a:schemeClr>
              </a:solidFill>
              <a:latin typeface="Times-Roman" charset="0"/>
              <a:ea typeface="+mj-ea"/>
              <a:cs typeface="+mj-cs"/>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94044554"/>
              </p:ext>
            </p:extLst>
          </p:nvPr>
        </p:nvGraphicFramePr>
        <p:xfrm>
          <a:off x="457200" y="1905000"/>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a:bodyPr>
          <a:lstStyle/>
          <a:p>
            <a:pPr eaLnBrk="1" fontAlgn="auto" hangingPunct="1">
              <a:spcAft>
                <a:spcPts val="0"/>
              </a:spcAft>
              <a:defRPr/>
            </a:pPr>
            <a:r>
              <a:rPr lang="en-US" dirty="0">
                <a:solidFill>
                  <a:schemeClr val="accent6">
                    <a:lumMod val="40000"/>
                    <a:lumOff val="60000"/>
                  </a:schemeClr>
                </a:solidFill>
                <a:ea typeface="+mj-ea"/>
                <a:cs typeface="+mj-cs"/>
              </a:rPr>
              <a:t>Practical Application: </a:t>
            </a:r>
            <a:br>
              <a:rPr lang="en-US" dirty="0">
                <a:solidFill>
                  <a:schemeClr val="accent6">
                    <a:lumMod val="40000"/>
                    <a:lumOff val="60000"/>
                  </a:schemeClr>
                </a:solidFill>
                <a:ea typeface="+mj-ea"/>
                <a:cs typeface="+mj-cs"/>
              </a:rPr>
            </a:br>
            <a:r>
              <a:rPr lang="en-US" dirty="0">
                <a:solidFill>
                  <a:schemeClr val="accent6">
                    <a:lumMod val="40000"/>
                    <a:lumOff val="60000"/>
                  </a:schemeClr>
                </a:solidFill>
                <a:ea typeface="+mj-ea"/>
                <a:cs typeface="+mj-cs"/>
              </a:rPr>
              <a:t>Encryption of Stored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3307898"/>
              </p:ext>
            </p:extLst>
          </p:nvPr>
        </p:nvGraphicFramePr>
        <p:xfrm>
          <a:off x="457200" y="19812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4860032" y="1484784"/>
            <a:ext cx="4104456" cy="5805264"/>
          </a:xfrm>
        </p:spPr>
        <p:txBody>
          <a:bodyPr>
            <a:normAutofit/>
          </a:bodyPr>
          <a:lstStyle/>
          <a:p>
            <a:pPr marL="342900" lvl="1" indent="-342900">
              <a:buFont typeface="Arial" pitchFamily="34" charset="0"/>
              <a:buChar char="•"/>
            </a:pPr>
            <a:r>
              <a:rPr lang="en-AU" sz="2400" dirty="0" smtClean="0"/>
              <a:t>Public-key encryption</a:t>
            </a:r>
          </a:p>
          <a:p>
            <a:pPr lvl="1">
              <a:lnSpc>
                <a:spcPct val="90000"/>
              </a:lnSpc>
              <a:buClr>
                <a:schemeClr val="accent6">
                  <a:lumMod val="40000"/>
                  <a:lumOff val="60000"/>
                </a:schemeClr>
              </a:buClr>
              <a:buFont typeface="Wingdings" charset="2"/>
              <a:buChar char="§"/>
            </a:pPr>
            <a:r>
              <a:rPr lang="en-AU" sz="1500" dirty="0"/>
              <a:t>Structure</a:t>
            </a:r>
          </a:p>
          <a:p>
            <a:pPr lvl="1">
              <a:lnSpc>
                <a:spcPct val="90000"/>
              </a:lnSpc>
              <a:buClr>
                <a:schemeClr val="accent6">
                  <a:lumMod val="40000"/>
                  <a:lumOff val="60000"/>
                </a:schemeClr>
              </a:buClr>
              <a:buFont typeface="Wingdings" charset="2"/>
              <a:buChar char="§"/>
            </a:pPr>
            <a:r>
              <a:rPr lang="en-AU" sz="1500" dirty="0"/>
              <a:t>Applications for public-key cryptosystems</a:t>
            </a:r>
          </a:p>
          <a:p>
            <a:pPr lvl="1">
              <a:lnSpc>
                <a:spcPct val="90000"/>
              </a:lnSpc>
              <a:buClr>
                <a:schemeClr val="accent6">
                  <a:lumMod val="40000"/>
                  <a:lumOff val="60000"/>
                </a:schemeClr>
              </a:buClr>
              <a:buFont typeface="Wingdings" charset="2"/>
              <a:buChar char="§"/>
            </a:pPr>
            <a:r>
              <a:rPr lang="en-AU" sz="1500" dirty="0"/>
              <a:t>Requirements for public-key cryptography</a:t>
            </a:r>
          </a:p>
          <a:p>
            <a:pPr lvl="1">
              <a:lnSpc>
                <a:spcPct val="90000"/>
              </a:lnSpc>
              <a:buClr>
                <a:schemeClr val="accent6">
                  <a:lumMod val="40000"/>
                  <a:lumOff val="60000"/>
                </a:schemeClr>
              </a:buClr>
              <a:buFont typeface="Wingdings" charset="2"/>
              <a:buChar char="§"/>
            </a:pPr>
            <a:r>
              <a:rPr lang="en-AU" sz="1500" dirty="0"/>
              <a:t>Asymmetric encryption algorithms</a:t>
            </a:r>
          </a:p>
          <a:p>
            <a:pPr marL="342900" lvl="1" indent="-342900">
              <a:buFont typeface="Arial" pitchFamily="34" charset="0"/>
              <a:buChar char="•"/>
            </a:pPr>
            <a:r>
              <a:rPr lang="en-AU" sz="2200" dirty="0" smtClean="0"/>
              <a:t>Digital signatures and key management</a:t>
            </a:r>
          </a:p>
          <a:p>
            <a:pPr lvl="1">
              <a:lnSpc>
                <a:spcPct val="90000"/>
              </a:lnSpc>
              <a:buClr>
                <a:schemeClr val="accent6">
                  <a:lumMod val="40000"/>
                  <a:lumOff val="60000"/>
                </a:schemeClr>
              </a:buClr>
              <a:buFont typeface="Wingdings" charset="2"/>
              <a:buChar char="§"/>
            </a:pPr>
            <a:r>
              <a:rPr lang="en-AU" sz="1500" dirty="0"/>
              <a:t>Digital signature</a:t>
            </a:r>
          </a:p>
          <a:p>
            <a:pPr lvl="1">
              <a:lnSpc>
                <a:spcPct val="90000"/>
              </a:lnSpc>
              <a:buClr>
                <a:schemeClr val="accent6">
                  <a:lumMod val="40000"/>
                  <a:lumOff val="60000"/>
                </a:schemeClr>
              </a:buClr>
              <a:buFont typeface="Wingdings" charset="2"/>
              <a:buChar char="§"/>
            </a:pPr>
            <a:r>
              <a:rPr lang="en-AU" sz="1500" dirty="0"/>
              <a:t>Public-key certificates</a:t>
            </a:r>
          </a:p>
          <a:p>
            <a:pPr lvl="1">
              <a:lnSpc>
                <a:spcPct val="90000"/>
              </a:lnSpc>
              <a:buClr>
                <a:schemeClr val="accent6">
                  <a:lumMod val="40000"/>
                  <a:lumOff val="60000"/>
                </a:schemeClr>
              </a:buClr>
              <a:buFont typeface="Wingdings" charset="2"/>
              <a:buChar char="§"/>
            </a:pPr>
            <a:r>
              <a:rPr lang="en-AU" sz="1500" dirty="0"/>
              <a:t>Symmetric key exchange using public-key encryption</a:t>
            </a:r>
          </a:p>
          <a:p>
            <a:pPr lvl="1">
              <a:lnSpc>
                <a:spcPct val="90000"/>
              </a:lnSpc>
              <a:buClr>
                <a:schemeClr val="accent6">
                  <a:lumMod val="40000"/>
                  <a:lumOff val="60000"/>
                </a:schemeClr>
              </a:buClr>
              <a:buFont typeface="Wingdings" charset="2"/>
              <a:buChar char="§"/>
            </a:pPr>
            <a:r>
              <a:rPr lang="en-AU" sz="1500" dirty="0"/>
              <a:t>Digital </a:t>
            </a:r>
            <a:r>
              <a:rPr lang="en-AU" sz="1500" dirty="0" smtClean="0"/>
              <a:t>envelopes</a:t>
            </a:r>
          </a:p>
          <a:p>
            <a:pPr marL="342900" lvl="1" indent="-342900">
              <a:lnSpc>
                <a:spcPct val="90000"/>
              </a:lnSpc>
              <a:buClr>
                <a:schemeClr val="accent6">
                  <a:lumMod val="40000"/>
                  <a:lumOff val="60000"/>
                </a:schemeClr>
              </a:buClr>
              <a:buFont typeface="Arial" pitchFamily="34" charset="0"/>
              <a:buChar char="•"/>
            </a:pPr>
            <a:r>
              <a:rPr lang="en-AU" sz="2200" dirty="0"/>
              <a:t>Practical Application: Encryption of Stored Data</a:t>
            </a:r>
          </a:p>
        </p:txBody>
      </p:sp>
      <p:sp>
        <p:nvSpPr>
          <p:cNvPr id="2" name="Content Placeholder 1"/>
          <p:cNvSpPr>
            <a:spLocks noGrp="1"/>
          </p:cNvSpPr>
          <p:nvPr>
            <p:ph sz="quarter" idx="13"/>
          </p:nvPr>
        </p:nvSpPr>
        <p:spPr>
          <a:xfrm>
            <a:off x="251520" y="1050725"/>
            <a:ext cx="3960440" cy="5807275"/>
          </a:xfrm>
        </p:spPr>
        <p:txBody>
          <a:bodyPr>
            <a:normAutofit fontScale="92500"/>
          </a:bodyPr>
          <a:lstStyle/>
          <a:p>
            <a:r>
              <a:rPr lang="en-US" dirty="0" smtClean="0"/>
              <a:t>Confidentiality with symmetric encryption</a:t>
            </a:r>
          </a:p>
          <a:p>
            <a:pPr lvl="1">
              <a:buClr>
                <a:schemeClr val="accent6">
                  <a:lumMod val="40000"/>
                  <a:lumOff val="60000"/>
                </a:schemeClr>
              </a:buClr>
              <a:buFont typeface="Wingdings" charset="2"/>
              <a:buChar char="§"/>
            </a:pPr>
            <a:r>
              <a:rPr lang="en-US" dirty="0" smtClean="0"/>
              <a:t>Symmetric encryption </a:t>
            </a:r>
          </a:p>
          <a:p>
            <a:pPr lvl="1">
              <a:buClr>
                <a:schemeClr val="accent6">
                  <a:lumMod val="40000"/>
                  <a:lumOff val="60000"/>
                </a:schemeClr>
              </a:buClr>
              <a:buFont typeface="Wingdings" charset="2"/>
              <a:buChar char="§"/>
            </a:pPr>
            <a:r>
              <a:rPr lang="en-US" dirty="0" smtClean="0"/>
              <a:t>Symmetric block encryption algorithms</a:t>
            </a:r>
          </a:p>
          <a:p>
            <a:pPr lvl="1">
              <a:buClr>
                <a:schemeClr val="accent6">
                  <a:lumMod val="40000"/>
                  <a:lumOff val="60000"/>
                </a:schemeClr>
              </a:buClr>
              <a:buFont typeface="Wingdings" charset="2"/>
              <a:buChar char="§"/>
            </a:pPr>
            <a:r>
              <a:rPr lang="en-US" dirty="0" smtClean="0"/>
              <a:t>Stream ciphers </a:t>
            </a:r>
          </a:p>
          <a:p>
            <a:r>
              <a:rPr lang="en-US" dirty="0" smtClean="0"/>
              <a:t>Message authentication and hash functions</a:t>
            </a:r>
          </a:p>
          <a:p>
            <a:pPr lvl="1">
              <a:buClr>
                <a:schemeClr val="accent6">
                  <a:lumMod val="40000"/>
                  <a:lumOff val="60000"/>
                </a:schemeClr>
              </a:buClr>
              <a:buFont typeface="Wingdings" charset="2"/>
              <a:buChar char="§"/>
            </a:pPr>
            <a:r>
              <a:rPr lang="en-US" dirty="0"/>
              <a:t>Authentication using  symmetric encryption</a:t>
            </a:r>
          </a:p>
          <a:p>
            <a:pPr lvl="1">
              <a:buClr>
                <a:schemeClr val="accent6">
                  <a:lumMod val="40000"/>
                  <a:lumOff val="60000"/>
                </a:schemeClr>
              </a:buClr>
              <a:buFont typeface="Wingdings" charset="2"/>
              <a:buChar char="§"/>
            </a:pPr>
            <a:r>
              <a:rPr lang="en-US" dirty="0"/>
              <a:t>Message authentication without message encryption</a:t>
            </a:r>
          </a:p>
          <a:p>
            <a:pPr lvl="1">
              <a:buClr>
                <a:schemeClr val="accent6">
                  <a:lumMod val="40000"/>
                  <a:lumOff val="60000"/>
                </a:schemeClr>
              </a:buClr>
              <a:buFont typeface="Wingdings" charset="2"/>
              <a:buChar char="§"/>
            </a:pPr>
            <a:r>
              <a:rPr lang="en-US" dirty="0"/>
              <a:t>Secure hash functions</a:t>
            </a:r>
          </a:p>
          <a:p>
            <a:pPr lvl="1">
              <a:buClr>
                <a:schemeClr val="accent6">
                  <a:lumMod val="40000"/>
                  <a:lumOff val="60000"/>
                </a:schemeClr>
              </a:buClr>
              <a:buFont typeface="Wingdings" charset="2"/>
              <a:buChar char="§"/>
            </a:pPr>
            <a:r>
              <a:rPr lang="en-US" dirty="0"/>
              <a:t>Other applications of hash functions</a:t>
            </a:r>
          </a:p>
          <a:p>
            <a:r>
              <a:rPr lang="en-US" dirty="0" smtClean="0"/>
              <a:t>Random and pseudorandom numbers</a:t>
            </a:r>
          </a:p>
          <a:p>
            <a:pPr lvl="1">
              <a:buClr>
                <a:schemeClr val="accent6">
                  <a:lumMod val="40000"/>
                  <a:lumOff val="60000"/>
                </a:schemeClr>
              </a:buClr>
              <a:buFont typeface="Wingdings" charset="2"/>
              <a:buChar char="§"/>
            </a:pPr>
            <a:r>
              <a:rPr lang="en-US" dirty="0"/>
              <a:t>The use of random numbers</a:t>
            </a:r>
          </a:p>
          <a:p>
            <a:pPr lvl="1">
              <a:buClr>
                <a:schemeClr val="accent6">
                  <a:lumMod val="40000"/>
                  <a:lumOff val="60000"/>
                </a:schemeClr>
              </a:buClr>
              <a:buFont typeface="Wingdings" charset="2"/>
              <a:buChar char="§"/>
            </a:pPr>
            <a:r>
              <a:rPr lang="en-US" dirty="0"/>
              <a:t>Random versus pseudorandom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AU" smtClean="0"/>
              <a:t>Basic Terminology</a:t>
            </a:r>
          </a:p>
        </p:txBody>
      </p:sp>
      <p:sp>
        <p:nvSpPr>
          <p:cNvPr id="48131" name="Rectangle 3"/>
          <p:cNvSpPr>
            <a:spLocks noGrp="1" noChangeArrowheads="1"/>
          </p:cNvSpPr>
          <p:nvPr>
            <p:ph type="body" idx="1"/>
          </p:nvPr>
        </p:nvSpPr>
        <p:spPr>
          <a:xfrm>
            <a:off x="457200" y="1773238"/>
            <a:ext cx="8229600" cy="4392612"/>
          </a:xfrm>
        </p:spPr>
        <p:txBody>
          <a:bodyPr>
            <a:normAutofit fontScale="92500"/>
          </a:bodyPr>
          <a:lstStyle/>
          <a:p>
            <a:pPr eaLnBrk="1" hangingPunct="1">
              <a:lnSpc>
                <a:spcPct val="80000"/>
              </a:lnSpc>
            </a:pPr>
            <a:r>
              <a:rPr lang="en-AU" sz="2400" b="1" dirty="0" smtClean="0"/>
              <a:t>plaintext</a:t>
            </a:r>
            <a:r>
              <a:rPr lang="en-AU" sz="2400" dirty="0" smtClean="0"/>
              <a:t> - the original message </a:t>
            </a:r>
          </a:p>
          <a:p>
            <a:pPr eaLnBrk="1" hangingPunct="1">
              <a:lnSpc>
                <a:spcPct val="80000"/>
              </a:lnSpc>
            </a:pPr>
            <a:r>
              <a:rPr lang="en-AU" sz="2400" b="1" dirty="0" err="1" smtClean="0"/>
              <a:t>ciphertext</a:t>
            </a:r>
            <a:r>
              <a:rPr lang="en-AU" sz="2400" dirty="0" smtClean="0"/>
              <a:t> - the coded message </a:t>
            </a:r>
          </a:p>
          <a:p>
            <a:pPr eaLnBrk="1" hangingPunct="1">
              <a:lnSpc>
                <a:spcPct val="80000"/>
              </a:lnSpc>
            </a:pPr>
            <a:r>
              <a:rPr lang="en-AU" sz="2400" b="1" dirty="0" smtClean="0"/>
              <a:t>cipher</a:t>
            </a:r>
            <a:r>
              <a:rPr lang="en-AU" sz="2400" dirty="0" smtClean="0"/>
              <a:t> - algorithm for transforming plaintext to </a:t>
            </a:r>
            <a:r>
              <a:rPr lang="en-AU" sz="2400" dirty="0" err="1" smtClean="0"/>
              <a:t>ciphertext</a:t>
            </a:r>
            <a:r>
              <a:rPr lang="en-AU" sz="2400" dirty="0" smtClean="0"/>
              <a:t> </a:t>
            </a:r>
          </a:p>
          <a:p>
            <a:pPr eaLnBrk="1" hangingPunct="1">
              <a:lnSpc>
                <a:spcPct val="80000"/>
              </a:lnSpc>
            </a:pPr>
            <a:r>
              <a:rPr lang="en-AU" sz="2400" b="1" dirty="0" smtClean="0"/>
              <a:t>key</a:t>
            </a:r>
            <a:r>
              <a:rPr lang="en-AU" sz="2400" dirty="0" smtClean="0"/>
              <a:t> - info used in cipher known only to sender/receiver </a:t>
            </a:r>
          </a:p>
          <a:p>
            <a:pPr eaLnBrk="1" hangingPunct="1">
              <a:lnSpc>
                <a:spcPct val="80000"/>
              </a:lnSpc>
            </a:pPr>
            <a:r>
              <a:rPr lang="en-AU" sz="2400" b="1" dirty="0" smtClean="0"/>
              <a:t>encipher (encrypt)</a:t>
            </a:r>
            <a:r>
              <a:rPr lang="en-AU" sz="2400" dirty="0" smtClean="0"/>
              <a:t> - converting plaintext to </a:t>
            </a:r>
            <a:r>
              <a:rPr lang="en-AU" sz="2400" dirty="0" err="1" smtClean="0"/>
              <a:t>ciphertext</a:t>
            </a:r>
            <a:r>
              <a:rPr lang="en-AU" sz="2400" dirty="0" smtClean="0"/>
              <a:t> </a:t>
            </a:r>
          </a:p>
          <a:p>
            <a:pPr eaLnBrk="1" hangingPunct="1">
              <a:lnSpc>
                <a:spcPct val="80000"/>
              </a:lnSpc>
            </a:pPr>
            <a:r>
              <a:rPr lang="en-AU" sz="2400" b="1" dirty="0" smtClean="0"/>
              <a:t>decipher (decrypt)</a:t>
            </a:r>
            <a:r>
              <a:rPr lang="en-AU" sz="2400" dirty="0" smtClean="0"/>
              <a:t> - recovering </a:t>
            </a:r>
            <a:r>
              <a:rPr lang="en-AU" sz="2400" dirty="0" err="1" smtClean="0"/>
              <a:t>ciphertext</a:t>
            </a:r>
            <a:r>
              <a:rPr lang="en-AU" sz="2400" dirty="0" smtClean="0"/>
              <a:t> from plaintext</a:t>
            </a:r>
          </a:p>
          <a:p>
            <a:pPr eaLnBrk="1" hangingPunct="1">
              <a:lnSpc>
                <a:spcPct val="80000"/>
              </a:lnSpc>
            </a:pPr>
            <a:r>
              <a:rPr lang="en-AU" sz="2400" b="1" dirty="0" smtClean="0"/>
              <a:t>cryptography</a:t>
            </a:r>
            <a:r>
              <a:rPr lang="en-AU" sz="2400" dirty="0" smtClean="0"/>
              <a:t> - study of encryption principles/methods</a:t>
            </a:r>
          </a:p>
          <a:p>
            <a:pPr eaLnBrk="1" hangingPunct="1">
              <a:lnSpc>
                <a:spcPct val="80000"/>
              </a:lnSpc>
            </a:pPr>
            <a:r>
              <a:rPr lang="en-AU" sz="2400" b="1" dirty="0" smtClean="0"/>
              <a:t>cryptanalysis (</a:t>
            </a:r>
            <a:r>
              <a:rPr lang="en-AU" sz="2400" b="1" dirty="0" err="1" smtClean="0"/>
              <a:t>codebreaking</a:t>
            </a:r>
            <a:r>
              <a:rPr lang="en-AU" sz="2400" b="1" dirty="0" smtClean="0"/>
              <a:t>)</a:t>
            </a:r>
            <a:r>
              <a:rPr lang="en-AU" sz="2400" dirty="0" smtClean="0"/>
              <a:t> - the study of principles/ methods of deciphering </a:t>
            </a:r>
            <a:r>
              <a:rPr lang="en-AU" sz="2400" dirty="0" err="1" smtClean="0"/>
              <a:t>ciphertext</a:t>
            </a:r>
            <a:r>
              <a:rPr lang="en-AU" sz="2400" dirty="0" smtClean="0"/>
              <a:t> </a:t>
            </a:r>
            <a:r>
              <a:rPr lang="en-AU" sz="2400" i="1" dirty="0" smtClean="0"/>
              <a:t>without</a:t>
            </a:r>
            <a:r>
              <a:rPr lang="en-AU" sz="2400" dirty="0" smtClean="0"/>
              <a:t> knowing key</a:t>
            </a:r>
          </a:p>
          <a:p>
            <a:pPr eaLnBrk="1" hangingPunct="1">
              <a:lnSpc>
                <a:spcPct val="80000"/>
              </a:lnSpc>
            </a:pPr>
            <a:r>
              <a:rPr lang="en-AU" sz="2400" b="1" dirty="0" smtClean="0"/>
              <a:t>cryptology</a:t>
            </a:r>
            <a:r>
              <a:rPr lang="en-AU" sz="2400" dirty="0" smtClean="0"/>
              <a:t> - the field of both cryptography and cryptanalysis</a:t>
            </a:r>
          </a:p>
        </p:txBody>
      </p:sp>
      <p:sp>
        <p:nvSpPr>
          <p:cNvPr id="61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5AAAFE6-AC46-4AF9-B22E-D64F108B0AC9}" type="slidenum">
              <a:rPr lang="ar-SA" smtClean="0"/>
              <a:pPr eaLnBrk="1" hangingPunct="1"/>
              <a:t>5</a:t>
            </a:fld>
            <a:endParaRPr lang="en-AU" smtClean="0"/>
          </a:p>
        </p:txBody>
      </p:sp>
    </p:spTree>
    <p:extLst>
      <p:ext uri="{BB962C8B-B14F-4D97-AF65-F5344CB8AC3E}">
        <p14:creationId xmlns:p14="http://schemas.microsoft.com/office/powerpoint/2010/main" val="2491970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57200" y="0"/>
            <a:ext cx="8229600" cy="1524000"/>
          </a:xfrm>
        </p:spPr>
        <p:txBody>
          <a:bodyPr>
            <a:noAutofit/>
          </a:bodyPr>
          <a:lstStyle/>
          <a:p>
            <a:pPr eaLnBrk="1" fontAlgn="auto" hangingPunct="1">
              <a:spcAft>
                <a:spcPts val="0"/>
              </a:spcAft>
              <a:defRPr/>
            </a:pPr>
            <a:r>
              <a:rPr lang="en-US" dirty="0">
                <a:solidFill>
                  <a:schemeClr val="accent6">
                    <a:lumMod val="60000"/>
                    <a:lumOff val="40000"/>
                  </a:schemeClr>
                </a:solidFill>
                <a:ea typeface="+mj-ea"/>
                <a:cs typeface="+mj-cs"/>
              </a:rPr>
              <a:t>Attacking Symmetric Encryption</a:t>
            </a:r>
          </a:p>
        </p:txBody>
      </p:sp>
      <p:sp>
        <p:nvSpPr>
          <p:cNvPr id="6" name="Text Placeholder 5"/>
          <p:cNvSpPr>
            <a:spLocks noGrp="1"/>
          </p:cNvSpPr>
          <p:nvPr>
            <p:ph type="body" idx="1"/>
          </p:nvPr>
        </p:nvSpPr>
        <p:spPr>
          <a:solidFill>
            <a:schemeClr val="tx2"/>
          </a:solidFill>
        </p:spPr>
        <p:txBody>
          <a:bodyPr/>
          <a:lstStyle/>
          <a:p>
            <a:pPr eaLnBrk="1" fontAlgn="auto" hangingPunct="1">
              <a:spcAft>
                <a:spcPts val="0"/>
              </a:spcAft>
              <a:buFont typeface="Wingdings" pitchFamily="2" charset="2"/>
              <a:buNone/>
              <a:defRPr/>
            </a:pPr>
            <a:r>
              <a:rPr lang="en-US" b="1" dirty="0" smtClean="0">
                <a:solidFill>
                  <a:schemeClr val="accent1"/>
                </a:solidFill>
              </a:rPr>
              <a:t>Cryptanalytic</a:t>
            </a:r>
            <a:r>
              <a:rPr lang="en-US" b="1" dirty="0">
                <a:solidFill>
                  <a:schemeClr val="accent1"/>
                </a:solidFill>
              </a:rPr>
              <a:t> </a:t>
            </a:r>
            <a:r>
              <a:rPr lang="en-US" b="1" dirty="0" smtClean="0">
                <a:solidFill>
                  <a:schemeClr val="accent1"/>
                </a:solidFill>
              </a:rPr>
              <a:t>Attacks</a:t>
            </a:r>
            <a:endParaRPr lang="en-US" b="1" dirty="0">
              <a:solidFill>
                <a:schemeClr val="accent1"/>
              </a:solidFill>
            </a:endParaRPr>
          </a:p>
        </p:txBody>
      </p:sp>
      <p:sp>
        <p:nvSpPr>
          <p:cNvPr id="7" name="Text Placeholder 6"/>
          <p:cNvSpPr>
            <a:spLocks noGrp="1"/>
          </p:cNvSpPr>
          <p:nvPr>
            <p:ph type="body" sz="quarter" idx="3"/>
          </p:nvPr>
        </p:nvSpPr>
        <p:spPr>
          <a:solidFill>
            <a:schemeClr val="tx2"/>
          </a:solidFill>
        </p:spPr>
        <p:txBody>
          <a:bodyPr/>
          <a:lstStyle/>
          <a:p>
            <a:pPr eaLnBrk="1" fontAlgn="auto" hangingPunct="1">
              <a:spcAft>
                <a:spcPts val="0"/>
              </a:spcAft>
              <a:buFont typeface="Wingdings" pitchFamily="2" charset="2"/>
              <a:buNone/>
              <a:defRPr/>
            </a:pPr>
            <a:r>
              <a:rPr lang="en-US" b="1" smtClean="0">
                <a:solidFill>
                  <a:schemeClr val="accent1"/>
                </a:solidFill>
                <a:ea typeface="+mn-ea"/>
                <a:cs typeface="+mn-cs"/>
              </a:rPr>
              <a:t>Brute-Force Attacks</a:t>
            </a:r>
            <a:endParaRPr lang="en-US" b="1" dirty="0">
              <a:solidFill>
                <a:schemeClr val="accent1"/>
              </a:solidFill>
              <a:ea typeface="+mn-ea"/>
              <a:cs typeface="+mn-cs"/>
            </a:endParaRPr>
          </a:p>
        </p:txBody>
      </p:sp>
      <p:sp>
        <p:nvSpPr>
          <p:cNvPr id="221187" name="Rectangle 3"/>
          <p:cNvSpPr>
            <a:spLocks noGrp="1" noChangeArrowheads="1"/>
          </p:cNvSpPr>
          <p:nvPr>
            <p:ph sz="quarter" idx="13"/>
          </p:nvPr>
        </p:nvSpPr>
        <p:spPr>
          <a:xfrm>
            <a:off x="395536" y="2348880"/>
            <a:ext cx="3932238" cy="4343400"/>
          </a:xfrm>
        </p:spPr>
        <p:txBody>
          <a:bodyPr wrap="square" numCol="1" anchor="t" anchorCtr="0" compatLnSpc="1">
            <a:prstTxWarp prst="textNoShape">
              <a:avLst/>
            </a:prstTxWarp>
            <a:normAutofit lnSpcReduction="10000"/>
          </a:bodyPr>
          <a:lstStyle/>
          <a:p>
            <a:pPr marL="342900" lvl="1" indent="-342900" eaLnBrk="1" hangingPunct="1">
              <a:lnSpc>
                <a:spcPct val="120000"/>
              </a:lnSpc>
              <a:spcBef>
                <a:spcPts val="432"/>
              </a:spcBef>
              <a:buClr>
                <a:schemeClr val="accent6">
                  <a:lumMod val="60000"/>
                  <a:lumOff val="40000"/>
                </a:schemeClr>
              </a:buClr>
              <a:buFont typeface="Wingdings" pitchFamily="33" charset="2"/>
              <a:buChar char=""/>
              <a:defRPr/>
            </a:pPr>
            <a:r>
              <a:rPr lang="en-US" sz="1800" dirty="0" smtClean="0"/>
              <a:t>Rely </a:t>
            </a:r>
            <a:r>
              <a:rPr lang="en-US" sz="1800" dirty="0"/>
              <a:t>on:</a:t>
            </a:r>
          </a:p>
          <a:p>
            <a:pPr marL="692150" lvl="2" indent="-342900" eaLnBrk="1" hangingPunct="1">
              <a:lnSpc>
                <a:spcPct val="120000"/>
              </a:lnSpc>
              <a:spcBef>
                <a:spcPts val="432"/>
              </a:spcBef>
              <a:buClr>
                <a:schemeClr val="accent1"/>
              </a:buClr>
              <a:buSzPct val="80000"/>
              <a:buFont typeface="Wingdings" pitchFamily="33" charset="2"/>
              <a:buChar char=""/>
              <a:defRPr/>
            </a:pPr>
            <a:r>
              <a:rPr lang="en-US" dirty="0" smtClean="0"/>
              <a:t>Nature </a:t>
            </a:r>
            <a:r>
              <a:rPr lang="en-US" dirty="0"/>
              <a:t>of the algorithm</a:t>
            </a:r>
          </a:p>
          <a:p>
            <a:pPr marL="692150" lvl="2" indent="-342900" eaLnBrk="1" hangingPunct="1">
              <a:lnSpc>
                <a:spcPct val="120000"/>
              </a:lnSpc>
              <a:spcBef>
                <a:spcPts val="432"/>
              </a:spcBef>
              <a:buClr>
                <a:schemeClr val="accent1"/>
              </a:buClr>
              <a:buSzPct val="80000"/>
              <a:buFont typeface="Wingdings" pitchFamily="33" charset="2"/>
              <a:buChar char=""/>
              <a:defRPr/>
            </a:pPr>
            <a:r>
              <a:rPr lang="en-US" dirty="0" smtClean="0"/>
              <a:t>Some </a:t>
            </a:r>
            <a:r>
              <a:rPr lang="en-US" dirty="0"/>
              <a:t>knowledge of the general characteristics of the plaintext</a:t>
            </a:r>
          </a:p>
          <a:p>
            <a:pPr marL="692150" lvl="2" indent="-342900" eaLnBrk="1" hangingPunct="1">
              <a:lnSpc>
                <a:spcPct val="120000"/>
              </a:lnSpc>
              <a:spcBef>
                <a:spcPts val="432"/>
              </a:spcBef>
              <a:buClr>
                <a:schemeClr val="accent1"/>
              </a:buClr>
              <a:buSzPct val="80000"/>
              <a:buFont typeface="Wingdings" pitchFamily="33" charset="2"/>
              <a:buChar char=""/>
              <a:defRPr/>
            </a:pPr>
            <a:r>
              <a:rPr lang="en-US" dirty="0" smtClean="0"/>
              <a:t>Some </a:t>
            </a:r>
            <a:r>
              <a:rPr lang="en-US" dirty="0"/>
              <a:t>sample plaintext-</a:t>
            </a:r>
            <a:r>
              <a:rPr lang="en-US" dirty="0" err="1"/>
              <a:t>ciphertext</a:t>
            </a:r>
            <a:r>
              <a:rPr lang="en-US" dirty="0"/>
              <a:t> pairs</a:t>
            </a:r>
          </a:p>
          <a:p>
            <a:pPr marL="342900" lvl="1" indent="-342900" eaLnBrk="1" hangingPunct="1">
              <a:lnSpc>
                <a:spcPct val="120000"/>
              </a:lnSpc>
              <a:spcBef>
                <a:spcPts val="432"/>
              </a:spcBef>
              <a:buClr>
                <a:schemeClr val="accent6">
                  <a:lumMod val="60000"/>
                  <a:lumOff val="40000"/>
                </a:schemeClr>
              </a:buClr>
              <a:buFont typeface="Wingdings" pitchFamily="33" charset="2"/>
              <a:buChar char=""/>
              <a:defRPr/>
            </a:pPr>
            <a:r>
              <a:rPr lang="en-US" sz="1800" dirty="0" smtClean="0"/>
              <a:t>Exploits </a:t>
            </a:r>
            <a:r>
              <a:rPr lang="en-US" sz="1800" dirty="0"/>
              <a:t>the characteristics of the algorithm to attempt to deduce a specific plaintext or the key being used</a:t>
            </a:r>
          </a:p>
          <a:p>
            <a:pPr marL="692150" lvl="2" indent="-342900">
              <a:lnSpc>
                <a:spcPct val="120000"/>
              </a:lnSpc>
              <a:spcBef>
                <a:spcPts val="432"/>
              </a:spcBef>
              <a:buClr>
                <a:schemeClr val="accent1"/>
              </a:buClr>
              <a:buSzPct val="80000"/>
              <a:buFont typeface="Wingdings" pitchFamily="33" charset="2"/>
              <a:buChar char=""/>
              <a:defRPr/>
            </a:pPr>
            <a:r>
              <a:rPr lang="en-US" dirty="0"/>
              <a:t>If successful all future and past messages encrypted with that key are compromised</a:t>
            </a:r>
          </a:p>
        </p:txBody>
      </p:sp>
      <p:sp>
        <p:nvSpPr>
          <p:cNvPr id="8" name="Content Placeholder 7"/>
          <p:cNvSpPr>
            <a:spLocks noGrp="1"/>
          </p:cNvSpPr>
          <p:nvPr>
            <p:ph sz="quarter" idx="14"/>
          </p:nvPr>
        </p:nvSpPr>
        <p:spPr>
          <a:xfrm>
            <a:off x="4754563" y="2514600"/>
            <a:ext cx="3932237" cy="4343400"/>
          </a:xfrm>
        </p:spPr>
        <p:txBody>
          <a:bodyPr>
            <a:normAutofit/>
          </a:bodyPr>
          <a:lstStyle/>
          <a:p>
            <a:pPr marL="342900" lvl="1" indent="-342900" fontAlgn="auto">
              <a:spcAft>
                <a:spcPts val="0"/>
              </a:spcAft>
              <a:buClr>
                <a:schemeClr val="accent6">
                  <a:lumMod val="60000"/>
                  <a:lumOff val="40000"/>
                </a:schemeClr>
              </a:buClr>
              <a:buFont typeface="Wingdings" pitchFamily="33" charset="2"/>
              <a:buChar char=""/>
              <a:defRPr/>
            </a:pPr>
            <a:r>
              <a:rPr lang="en-US" sz="1800" dirty="0" smtClean="0"/>
              <a:t>Try </a:t>
            </a:r>
            <a:r>
              <a:rPr lang="en-US" sz="1800" dirty="0"/>
              <a:t>all possible keys on some </a:t>
            </a:r>
            <a:r>
              <a:rPr lang="en-US" sz="1800" dirty="0" err="1"/>
              <a:t>ciphertext</a:t>
            </a:r>
            <a:r>
              <a:rPr lang="en-US" sz="1800" dirty="0"/>
              <a:t> until an intelligible translation into plaintext is obtained</a:t>
            </a:r>
          </a:p>
          <a:p>
            <a:pPr marL="692150" lvl="2" indent="-342900" fontAlgn="auto">
              <a:lnSpc>
                <a:spcPct val="90000"/>
              </a:lnSpc>
              <a:spcAft>
                <a:spcPts val="0"/>
              </a:spcAft>
              <a:buClr>
                <a:schemeClr val="accent1"/>
              </a:buClr>
              <a:buSzPct val="80000"/>
              <a:buFont typeface="Wingdings" pitchFamily="33" charset="2"/>
              <a:buChar char=""/>
              <a:defRPr/>
            </a:pPr>
            <a:r>
              <a:rPr lang="en-US" dirty="0"/>
              <a:t>On average half of all possible keys must be tried to achieve success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Classical Substitution Ciphers</a:t>
            </a:r>
            <a:endParaRPr lang="en-AU" altLang="en-US" smtClean="0"/>
          </a:p>
        </p:txBody>
      </p:sp>
      <p:sp>
        <p:nvSpPr>
          <p:cNvPr id="15363" name="Rectangle 3"/>
          <p:cNvSpPr>
            <a:spLocks noGrp="1" noChangeArrowheads="1"/>
          </p:cNvSpPr>
          <p:nvPr>
            <p:ph type="body" idx="1"/>
          </p:nvPr>
        </p:nvSpPr>
        <p:spPr/>
        <p:txBody>
          <a:bodyPr/>
          <a:lstStyle/>
          <a:p>
            <a:pPr eaLnBrk="1" hangingPunct="1"/>
            <a:r>
              <a:rPr lang="en-US" altLang="en-US" smtClean="0"/>
              <a:t>where </a:t>
            </a:r>
            <a:r>
              <a:rPr lang="en-AU" altLang="en-US" smtClean="0"/>
              <a:t>letters of plaintext are replaced by other letters or by numbers or symbols</a:t>
            </a:r>
          </a:p>
          <a:p>
            <a:pPr eaLnBrk="1" hangingPunct="1"/>
            <a:r>
              <a:rPr lang="en-US" altLang="en-US" smtClean="0"/>
              <a:t>or if plaintext is </a:t>
            </a:r>
            <a:r>
              <a:rPr lang="en-AU" altLang="en-US" smtClean="0"/>
              <a:t>viewed as a sequence of bits, then substitution involves replacing plaintext bit patterns with ciphertext bit patterns</a:t>
            </a:r>
          </a:p>
          <a:p>
            <a:pPr eaLnBrk="1" hangingPunct="1"/>
            <a:endParaRPr lang="en-AU" altLang="en-US" smtClean="0"/>
          </a:p>
          <a:p>
            <a:pPr eaLnBrk="1" hangingPunct="1"/>
            <a:endParaRPr lang="en-AU" altLang="en-US" smtClean="0"/>
          </a:p>
        </p:txBody>
      </p:sp>
      <p:sp>
        <p:nvSpPr>
          <p:cNvPr id="153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16B6A3D-C75B-49CC-86AB-89E712D3214E}" type="slidenum">
              <a:rPr lang="ar-SA" altLang="en-US"/>
              <a:pPr eaLnBrk="1" hangingPunct="1"/>
              <a:t>7</a:t>
            </a:fld>
            <a:endParaRPr lang="en-AU" altLang="en-US"/>
          </a:p>
        </p:txBody>
      </p:sp>
    </p:spTree>
    <p:extLst>
      <p:ext uri="{BB962C8B-B14F-4D97-AF65-F5344CB8AC3E}">
        <p14:creationId xmlns:p14="http://schemas.microsoft.com/office/powerpoint/2010/main" val="413134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AU" altLang="en-US" smtClean="0"/>
              <a:t>Caesar Cipher</a:t>
            </a:r>
          </a:p>
        </p:txBody>
      </p:sp>
      <p:sp>
        <p:nvSpPr>
          <p:cNvPr id="16387" name="Rectangle 3"/>
          <p:cNvSpPr>
            <a:spLocks noGrp="1" noChangeArrowheads="1"/>
          </p:cNvSpPr>
          <p:nvPr>
            <p:ph type="body" idx="1"/>
          </p:nvPr>
        </p:nvSpPr>
        <p:spPr/>
        <p:txBody>
          <a:bodyPr/>
          <a:lstStyle/>
          <a:p>
            <a:pPr eaLnBrk="1" hangingPunct="1"/>
            <a:r>
              <a:rPr lang="en-AU" altLang="en-US" smtClean="0"/>
              <a:t>earliest known substitution cipher</a:t>
            </a:r>
          </a:p>
          <a:p>
            <a:pPr eaLnBrk="1" hangingPunct="1"/>
            <a:r>
              <a:rPr lang="en-AU" altLang="en-US" smtClean="0"/>
              <a:t>by Julius Caesar </a:t>
            </a:r>
          </a:p>
          <a:p>
            <a:pPr eaLnBrk="1" hangingPunct="1"/>
            <a:r>
              <a:rPr lang="en-AU" altLang="en-US" smtClean="0"/>
              <a:t>first attested use in military affairs</a:t>
            </a:r>
          </a:p>
          <a:p>
            <a:pPr eaLnBrk="1" hangingPunct="1"/>
            <a:r>
              <a:rPr lang="en-AU" altLang="en-US" smtClean="0"/>
              <a:t>replaces each letter by 3rd letter on</a:t>
            </a:r>
          </a:p>
          <a:p>
            <a:pPr eaLnBrk="1" hangingPunct="1"/>
            <a:r>
              <a:rPr lang="en-US" altLang="en-US" smtClean="0"/>
              <a:t>example:</a:t>
            </a:r>
            <a:endParaRPr lang="en-AU" altLang="en-US" smtClean="0"/>
          </a:p>
          <a:p>
            <a:pPr lvl="1" eaLnBrk="1" hangingPunct="1">
              <a:buFontTx/>
              <a:buNone/>
            </a:pPr>
            <a:r>
              <a:rPr lang="en-AU" altLang="en-US" smtClean="0">
                <a:latin typeface="Courier New" panose="02070309020205020404" pitchFamily="49" charset="0"/>
              </a:rPr>
              <a:t>meet me after the toga party</a:t>
            </a:r>
          </a:p>
          <a:p>
            <a:pPr lvl="1" eaLnBrk="1" hangingPunct="1">
              <a:buFontTx/>
              <a:buNone/>
            </a:pPr>
            <a:r>
              <a:rPr lang="en-AU" altLang="en-US" smtClean="0">
                <a:latin typeface="Courier New" panose="02070309020205020404" pitchFamily="49" charset="0"/>
              </a:rPr>
              <a:t>PHHW PH DIWHU WKH WRJD SDUWB</a:t>
            </a:r>
          </a:p>
          <a:p>
            <a:pPr eaLnBrk="1" hangingPunct="1"/>
            <a:endParaRPr lang="en-AU" altLang="en-US" smtClean="0">
              <a:latin typeface="Courier New" panose="02070309020205020404" pitchFamily="49" charset="0"/>
            </a:endParaRPr>
          </a:p>
        </p:txBody>
      </p:sp>
      <p:sp>
        <p:nvSpPr>
          <p:cNvPr id="163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239D8B-1DBE-4186-B12E-8799B219A7B6}" type="slidenum">
              <a:rPr lang="ar-SA" altLang="en-US"/>
              <a:pPr eaLnBrk="1" hangingPunct="1"/>
              <a:t>8</a:t>
            </a:fld>
            <a:endParaRPr lang="en-AU" altLang="en-US"/>
          </a:p>
        </p:txBody>
      </p:sp>
    </p:spTree>
    <p:extLst>
      <p:ext uri="{BB962C8B-B14F-4D97-AF65-F5344CB8AC3E}">
        <p14:creationId xmlns:p14="http://schemas.microsoft.com/office/powerpoint/2010/main" val="437305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AU" altLang="en-US" smtClean="0"/>
              <a:t>Caesar Cipher</a:t>
            </a:r>
          </a:p>
        </p:txBody>
      </p:sp>
      <p:sp>
        <p:nvSpPr>
          <p:cNvPr id="17411" name="Rectangle 3"/>
          <p:cNvSpPr>
            <a:spLocks noGrp="1" noChangeArrowheads="1"/>
          </p:cNvSpPr>
          <p:nvPr>
            <p:ph type="body" idx="1"/>
          </p:nvPr>
        </p:nvSpPr>
        <p:spPr/>
        <p:txBody>
          <a:bodyPr/>
          <a:lstStyle/>
          <a:p>
            <a:pPr eaLnBrk="1" hangingPunct="1">
              <a:lnSpc>
                <a:spcPct val="90000"/>
              </a:lnSpc>
            </a:pPr>
            <a:r>
              <a:rPr lang="en-US" altLang="en-US" smtClean="0"/>
              <a:t>can define transformation as:</a:t>
            </a:r>
          </a:p>
          <a:p>
            <a:pPr lvl="1" eaLnBrk="1" hangingPunct="1">
              <a:lnSpc>
                <a:spcPct val="90000"/>
              </a:lnSpc>
              <a:buFontTx/>
              <a:buNone/>
            </a:pPr>
            <a:r>
              <a:rPr lang="en-AU" altLang="en-US" sz="1800" smtClean="0">
                <a:latin typeface="Courier New" panose="02070309020205020404" pitchFamily="49" charset="0"/>
              </a:rPr>
              <a:t>a b c d e f g h i j k l m n o p q r s t u v w x y z</a:t>
            </a:r>
          </a:p>
          <a:p>
            <a:pPr lvl="1" eaLnBrk="1" hangingPunct="1">
              <a:lnSpc>
                <a:spcPct val="90000"/>
              </a:lnSpc>
              <a:buFontTx/>
              <a:buNone/>
            </a:pPr>
            <a:r>
              <a:rPr lang="en-AU" altLang="en-US" sz="1800" smtClean="0">
                <a:latin typeface="Courier New" panose="02070309020205020404" pitchFamily="49" charset="0"/>
              </a:rPr>
              <a:t>D E F G H I J K L M N O P Q R S T U V W X Y Z A B C</a:t>
            </a:r>
          </a:p>
          <a:p>
            <a:pPr eaLnBrk="1" hangingPunct="1">
              <a:lnSpc>
                <a:spcPct val="90000"/>
              </a:lnSpc>
            </a:pPr>
            <a:r>
              <a:rPr lang="en-US" altLang="en-US" smtClean="0"/>
              <a:t>mathematically give each letter a number</a:t>
            </a:r>
          </a:p>
          <a:p>
            <a:pPr lvl="1" eaLnBrk="1" hangingPunct="1">
              <a:lnSpc>
                <a:spcPct val="90000"/>
              </a:lnSpc>
              <a:buFontTx/>
              <a:buNone/>
            </a:pPr>
            <a:r>
              <a:rPr lang="en-AU" altLang="en-US" sz="1800" smtClean="0">
                <a:latin typeface="Courier New" panose="02070309020205020404" pitchFamily="49" charset="0"/>
              </a:rPr>
              <a:t>a b c d e f g h i j k  l  m</a:t>
            </a:r>
          </a:p>
          <a:p>
            <a:pPr lvl="1" eaLnBrk="1" hangingPunct="1">
              <a:lnSpc>
                <a:spcPct val="90000"/>
              </a:lnSpc>
              <a:buFontTx/>
              <a:buNone/>
            </a:pPr>
            <a:r>
              <a:rPr lang="en-AU" altLang="en-US" sz="1800" smtClean="0">
                <a:latin typeface="Courier New" panose="02070309020205020404" pitchFamily="49" charset="0"/>
              </a:rPr>
              <a:t>0 1 2 3 4 5 6 7 8 9 10 11 12</a:t>
            </a:r>
          </a:p>
          <a:p>
            <a:pPr lvl="1" eaLnBrk="1" hangingPunct="1">
              <a:lnSpc>
                <a:spcPct val="90000"/>
              </a:lnSpc>
              <a:buFontTx/>
              <a:buNone/>
            </a:pPr>
            <a:r>
              <a:rPr lang="en-AU" altLang="en-US" sz="1800" smtClean="0">
                <a:latin typeface="Courier New" panose="02070309020205020404" pitchFamily="49" charset="0"/>
              </a:rPr>
              <a:t>n  o  p  q  r  s  t  u  v  w  x  y  Z</a:t>
            </a:r>
          </a:p>
          <a:p>
            <a:pPr lvl="1" eaLnBrk="1" hangingPunct="1">
              <a:lnSpc>
                <a:spcPct val="90000"/>
              </a:lnSpc>
              <a:buFontTx/>
              <a:buNone/>
            </a:pPr>
            <a:r>
              <a:rPr lang="en-AU" altLang="en-US" sz="1800" smtClean="0">
                <a:latin typeface="Courier New" panose="02070309020205020404" pitchFamily="49" charset="0"/>
              </a:rPr>
              <a:t>13 14 15 16 17 18 19 20 21 22 23 24 25</a:t>
            </a:r>
          </a:p>
          <a:p>
            <a:pPr eaLnBrk="1" hangingPunct="1">
              <a:lnSpc>
                <a:spcPct val="90000"/>
              </a:lnSpc>
            </a:pPr>
            <a:r>
              <a:rPr lang="en-US" altLang="en-US" smtClean="0"/>
              <a:t>then have Caesar cipher as:</a:t>
            </a:r>
          </a:p>
          <a:p>
            <a:pPr lvl="1" eaLnBrk="1" hangingPunct="1">
              <a:lnSpc>
                <a:spcPct val="90000"/>
              </a:lnSpc>
              <a:buFontTx/>
              <a:buNone/>
            </a:pPr>
            <a:r>
              <a:rPr lang="en-AU" altLang="en-US" i="1" smtClean="0"/>
              <a:t>C </a:t>
            </a:r>
            <a:r>
              <a:rPr lang="en-AU" altLang="en-US" smtClean="0"/>
              <a:t>= E(</a:t>
            </a:r>
            <a:r>
              <a:rPr lang="en-AU" altLang="en-US" i="1" smtClean="0"/>
              <a:t>p</a:t>
            </a:r>
            <a:r>
              <a:rPr lang="en-AU" altLang="en-US" smtClean="0"/>
              <a:t>) = (</a:t>
            </a:r>
            <a:r>
              <a:rPr lang="en-AU" altLang="en-US" i="1" smtClean="0"/>
              <a:t>p </a:t>
            </a:r>
            <a:r>
              <a:rPr lang="en-AU" altLang="en-US" smtClean="0"/>
              <a:t>+ </a:t>
            </a:r>
            <a:r>
              <a:rPr lang="en-AU" altLang="en-US" i="1" smtClean="0"/>
              <a:t>k</a:t>
            </a:r>
            <a:r>
              <a:rPr lang="en-AU" altLang="en-US" smtClean="0"/>
              <a:t>) mod (26)</a:t>
            </a:r>
          </a:p>
          <a:p>
            <a:pPr lvl="1" eaLnBrk="1" hangingPunct="1">
              <a:lnSpc>
                <a:spcPct val="90000"/>
              </a:lnSpc>
              <a:buFontTx/>
              <a:buNone/>
            </a:pPr>
            <a:r>
              <a:rPr lang="en-AU" altLang="en-US" i="1" smtClean="0"/>
              <a:t>p </a:t>
            </a:r>
            <a:r>
              <a:rPr lang="en-AU" altLang="en-US" smtClean="0"/>
              <a:t>= D(C) = (C – </a:t>
            </a:r>
            <a:r>
              <a:rPr lang="en-AU" altLang="en-US" i="1" smtClean="0"/>
              <a:t>k</a:t>
            </a:r>
            <a:r>
              <a:rPr lang="en-AU" altLang="en-US" smtClean="0"/>
              <a:t>) mod (26)</a:t>
            </a:r>
            <a:endParaRPr lang="en-AU" altLang="en-US" sz="1800" smtClean="0">
              <a:latin typeface="Courier New" panose="02070309020205020404" pitchFamily="49" charset="0"/>
            </a:endParaRPr>
          </a:p>
          <a:p>
            <a:pPr eaLnBrk="1" hangingPunct="1">
              <a:lnSpc>
                <a:spcPct val="90000"/>
              </a:lnSpc>
            </a:pPr>
            <a:endParaRPr lang="en-AU" altLang="en-US" sz="2000" smtClean="0">
              <a:latin typeface="Courier New" panose="02070309020205020404" pitchFamily="49" charset="0"/>
            </a:endParaRPr>
          </a:p>
        </p:txBody>
      </p:sp>
      <p:sp>
        <p:nvSpPr>
          <p:cNvPr id="174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932757-081B-4283-9ABC-BB265C280E9F}" type="slidenum">
              <a:rPr lang="ar-SA" altLang="en-US"/>
              <a:pPr eaLnBrk="1" hangingPunct="1"/>
              <a:t>9</a:t>
            </a:fld>
            <a:endParaRPr lang="en-AU" altLang="en-US"/>
          </a:p>
        </p:txBody>
      </p:sp>
    </p:spTree>
    <p:extLst>
      <p:ext uri="{BB962C8B-B14F-4D97-AF65-F5344CB8AC3E}">
        <p14:creationId xmlns:p14="http://schemas.microsoft.com/office/powerpoint/2010/main" val="35964250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32454</TotalTime>
  <Words>11272</Words>
  <Application>Microsoft Office PowerPoint</Application>
  <PresentationFormat>On-screen Show (4:3)</PresentationFormat>
  <Paragraphs>1351</Paragraphs>
  <Slides>49</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ＭＳ Ｐゴシック</vt:lpstr>
      <vt:lpstr>Arial</vt:lpstr>
      <vt:lpstr>Baskerville Bold Italic</vt:lpstr>
      <vt:lpstr>Century Gothic</vt:lpstr>
      <vt:lpstr>Courier New</vt:lpstr>
      <vt:lpstr>Palatino Linotype</vt:lpstr>
      <vt:lpstr>Times New Roman</vt:lpstr>
      <vt:lpstr>Times-Roman</vt:lpstr>
      <vt:lpstr>Wingdings</vt:lpstr>
      <vt:lpstr>Executive</vt:lpstr>
      <vt:lpstr>PowerPoint Presentation</vt:lpstr>
      <vt:lpstr>Chapter 2</vt:lpstr>
      <vt:lpstr>Symmetric Encryption</vt:lpstr>
      <vt:lpstr>PowerPoint Presentation</vt:lpstr>
      <vt:lpstr>Basic Terminology</vt:lpstr>
      <vt:lpstr>Attacking Symmetric Encryption</vt:lpstr>
      <vt:lpstr>Classical Substitution Ciphers</vt:lpstr>
      <vt:lpstr>Caesar Cipher</vt:lpstr>
      <vt:lpstr>Caesar Cipher</vt:lpstr>
      <vt:lpstr>Cryptanalysis of Caesar Cipher </vt:lpstr>
      <vt:lpstr>Language Redundancy and Cryptanalysis</vt:lpstr>
      <vt:lpstr>English Letter Frequencies</vt:lpstr>
      <vt:lpstr>Use in Cryptanalysis</vt:lpstr>
      <vt:lpstr>Example Cryptanalysis</vt:lpstr>
      <vt:lpstr>Playfair Cipher</vt:lpstr>
      <vt:lpstr>Playfair Key Matrix</vt:lpstr>
      <vt:lpstr>Encrypting and Decrypting</vt:lpstr>
      <vt:lpstr>Security of the Playfair Cipher</vt:lpstr>
      <vt:lpstr>Table 2.1</vt:lpstr>
      <vt:lpstr>Data Encryption Standard (DES)</vt:lpstr>
      <vt:lpstr> Table 2.2</vt:lpstr>
      <vt:lpstr>Triple DES (3DES)</vt:lpstr>
      <vt:lpstr>Advanced Encryption Standard (AES)</vt:lpstr>
      <vt:lpstr>Practical Security Issues</vt:lpstr>
      <vt:lpstr>PowerPoint Presentation</vt:lpstr>
      <vt:lpstr>Block &amp; Stream Ciphers</vt:lpstr>
      <vt:lpstr>Message Authentication</vt:lpstr>
      <vt:lpstr>Message Authentication Without Confidentiality</vt:lpstr>
      <vt:lpstr>PowerPoint Presentation</vt:lpstr>
      <vt:lpstr>Secure Hash Functions</vt:lpstr>
      <vt:lpstr>PowerPoint Presentation</vt:lpstr>
      <vt:lpstr>PowerPoint Presentation</vt:lpstr>
      <vt:lpstr>To be useful for message authentication, a hash function H must have the following properties: </vt:lpstr>
      <vt:lpstr>Security of Hash Functions</vt:lpstr>
      <vt:lpstr>Public-Key Encryption Structure</vt:lpstr>
      <vt:lpstr>PowerPoint Presentation</vt:lpstr>
      <vt:lpstr>PowerPoint Presentation</vt:lpstr>
      <vt:lpstr>PowerPoint Presentation</vt:lpstr>
      <vt:lpstr>Requirements for Public-Key Cryptosystems</vt:lpstr>
      <vt:lpstr>Asymmetric Encryption Algorithms</vt:lpstr>
      <vt:lpstr>Digital Signatures</vt:lpstr>
      <vt:lpstr>PowerPoint Presentation</vt:lpstr>
      <vt:lpstr>PowerPoint Presentation</vt:lpstr>
      <vt:lpstr>PowerPoint Presentation</vt:lpstr>
      <vt:lpstr>Random Numbers</vt:lpstr>
      <vt:lpstr>Random Number Requirements</vt:lpstr>
      <vt:lpstr>Random versus Pseudorandom</vt:lpstr>
      <vt:lpstr>Practical Application:  Encryption of Stored Data</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dc:creator>
  <cp:keywords/>
  <dc:description/>
  <cp:lastModifiedBy>qutaibah althebyan</cp:lastModifiedBy>
  <cp:revision>203</cp:revision>
  <dcterms:created xsi:type="dcterms:W3CDTF">2012-03-04T03:14:23Z</dcterms:created>
  <dcterms:modified xsi:type="dcterms:W3CDTF">2020-09-20T17:39:31Z</dcterms:modified>
  <cp:category/>
</cp:coreProperties>
</file>